
<file path=[Content_Types].xml><?xml version="1.0" encoding="utf-8"?>
<Types xmlns="http://schemas.openxmlformats.org/package/2006/content-types">
  <Default Extension="xml" ContentType="application/xml"/>
  <Default Extension="jpeg" ContentType="image/jpeg"/>
  <Default Extension="mpg" ContentType="video/unknown"/>
  <Default Extension="emf" ContentType="image/x-emf"/>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media1.gif" ContentType="video/unknown"/>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6" r:id="rId3"/>
    <p:sldMasterId id="2147483703" r:id="rId4"/>
  </p:sldMasterIdLst>
  <p:notesMasterIdLst>
    <p:notesMasterId r:id="rId75"/>
  </p:notesMasterIdLst>
  <p:sldIdLst>
    <p:sldId id="257" r:id="rId5"/>
    <p:sldId id="258" r:id="rId6"/>
    <p:sldId id="259" r:id="rId7"/>
    <p:sldId id="260" r:id="rId8"/>
    <p:sldId id="317"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321" r:id="rId26"/>
    <p:sldId id="318" r:id="rId27"/>
    <p:sldId id="319" r:id="rId28"/>
    <p:sldId id="320" r:id="rId29"/>
    <p:sldId id="316" r:id="rId30"/>
    <p:sldId id="277" r:id="rId31"/>
    <p:sldId id="322" r:id="rId32"/>
    <p:sldId id="323" r:id="rId33"/>
    <p:sldId id="278" r:id="rId34"/>
    <p:sldId id="279" r:id="rId35"/>
    <p:sldId id="282" r:id="rId36"/>
    <p:sldId id="283" r:id="rId37"/>
    <p:sldId id="284" r:id="rId38"/>
    <p:sldId id="281" r:id="rId39"/>
    <p:sldId id="325" r:id="rId40"/>
    <p:sldId id="327" r:id="rId41"/>
    <p:sldId id="326" r:id="rId42"/>
    <p:sldId id="286" r:id="rId43"/>
    <p:sldId id="289" r:id="rId44"/>
    <p:sldId id="280" r:id="rId45"/>
    <p:sldId id="292" r:id="rId46"/>
    <p:sldId id="293" r:id="rId47"/>
    <p:sldId id="296" r:id="rId48"/>
    <p:sldId id="297" r:id="rId49"/>
    <p:sldId id="298" r:id="rId50"/>
    <p:sldId id="299" r:id="rId51"/>
    <p:sldId id="300" r:id="rId52"/>
    <p:sldId id="333" r:id="rId53"/>
    <p:sldId id="334" r:id="rId54"/>
    <p:sldId id="301" r:id="rId55"/>
    <p:sldId id="302" r:id="rId56"/>
    <p:sldId id="303" r:id="rId57"/>
    <p:sldId id="304" r:id="rId58"/>
    <p:sldId id="335" r:id="rId59"/>
    <p:sldId id="305" r:id="rId60"/>
    <p:sldId id="306" r:id="rId61"/>
    <p:sldId id="307" r:id="rId62"/>
    <p:sldId id="308" r:id="rId63"/>
    <p:sldId id="309" r:id="rId64"/>
    <p:sldId id="336" r:id="rId65"/>
    <p:sldId id="310" r:id="rId66"/>
    <p:sldId id="330" r:id="rId67"/>
    <p:sldId id="331" r:id="rId68"/>
    <p:sldId id="311" r:id="rId69"/>
    <p:sldId id="312" r:id="rId70"/>
    <p:sldId id="332" r:id="rId71"/>
    <p:sldId id="313" r:id="rId72"/>
    <p:sldId id="314" r:id="rId73"/>
    <p:sldId id="315"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7"/>
    <p:restoredTop sz="94697"/>
  </p:normalViewPr>
  <p:slideViewPr>
    <p:cSldViewPr snapToGrid="0" snapToObjects="1">
      <p:cViewPr varScale="1">
        <p:scale>
          <a:sx n="107" d="100"/>
          <a:sy n="107" d="100"/>
        </p:scale>
        <p:origin x="-104" y="-8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40F8DF-60D7-EC4B-A57B-A0DD06C573DC}" type="datetimeFigureOut">
              <a:rPr lang="en-US" smtClean="0"/>
              <a:t>8/23/16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79BD3A-AE92-B446-AE91-90358985340C}" type="slidenum">
              <a:rPr lang="en-US" smtClean="0"/>
              <a:t>‹#›</a:t>
            </a:fld>
            <a:endParaRPr lang="en-US"/>
          </a:p>
        </p:txBody>
      </p:sp>
    </p:spTree>
    <p:extLst>
      <p:ext uri="{BB962C8B-B14F-4D97-AF65-F5344CB8AC3E}">
        <p14:creationId xmlns:p14="http://schemas.microsoft.com/office/powerpoint/2010/main" val="40409849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smtClean="0"/>
          </a:p>
        </p:txBody>
      </p:sp>
      <p:sp>
        <p:nvSpPr>
          <p:cNvPr id="69636" name="Slide Number Placeholder 3"/>
          <p:cNvSpPr>
            <a:spLocks noGrp="1"/>
          </p:cNvSpPr>
          <p:nvPr>
            <p:ph type="sldNum" sz="quarter" idx="5"/>
          </p:nvPr>
        </p:nvSpPr>
        <p:spPr>
          <a:noFill/>
        </p:spPr>
        <p:txBody>
          <a:bodyPr/>
          <a:lstStyle/>
          <a:p>
            <a:fld id="{0FE62B86-45F4-4C1B-BB2D-2E1880191CEB}" type="slidenum">
              <a:rPr lang="en-US" smtClean="0">
                <a:solidFill>
                  <a:prstClr val="black"/>
                </a:solidFill>
                <a:latin typeface="Calibri"/>
              </a:rPr>
              <a:pPr/>
              <a:t>1</a:t>
            </a:fld>
            <a:endParaRPr lang="en-US" smtClean="0">
              <a:solidFill>
                <a:prstClr val="black"/>
              </a:solidFill>
              <a:latin typeface="Calibri"/>
            </a:endParaRPr>
          </a:p>
        </p:txBody>
      </p:sp>
    </p:spTree>
    <p:extLst>
      <p:ext uri="{BB962C8B-B14F-4D97-AF65-F5344CB8AC3E}">
        <p14:creationId xmlns:p14="http://schemas.microsoft.com/office/powerpoint/2010/main" val="1465534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“scanned” diagram on the left with a better one, in all the slides that use this.</a:t>
            </a:r>
          </a:p>
          <a:p>
            <a:endParaRPr lang="en-US" dirty="0"/>
          </a:p>
        </p:txBody>
      </p:sp>
      <p:sp>
        <p:nvSpPr>
          <p:cNvPr id="4" name="Slide Number Placeholder 3"/>
          <p:cNvSpPr>
            <a:spLocks noGrp="1"/>
          </p:cNvSpPr>
          <p:nvPr>
            <p:ph type="sldNum" sz="quarter" idx="10"/>
          </p:nvPr>
        </p:nvSpPr>
        <p:spPr/>
        <p:txBody>
          <a:bodyPr/>
          <a:lstStyle/>
          <a:p>
            <a:pPr>
              <a:defRPr/>
            </a:pPr>
            <a:fld id="{BB04B643-C74C-455E-AFCB-1138D85C2B9E}" type="slidenum">
              <a:rPr lang="en-US" smtClean="0"/>
              <a:pPr>
                <a:defRPr/>
              </a:pPr>
              <a:t>23</a:t>
            </a:fld>
            <a:endParaRPr lang="en-US" dirty="0"/>
          </a:p>
        </p:txBody>
      </p:sp>
    </p:spTree>
    <p:extLst>
      <p:ext uri="{BB962C8B-B14F-4D97-AF65-F5344CB8AC3E}">
        <p14:creationId xmlns:p14="http://schemas.microsoft.com/office/powerpoint/2010/main" val="1069476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pPr eaLnBrk="1" hangingPunct="1">
              <a:spcBef>
                <a:spcPct val="0"/>
              </a:spcBef>
            </a:pPr>
            <a:endParaRPr lang="en-US" smtClean="0"/>
          </a:p>
        </p:txBody>
      </p:sp>
      <p:sp>
        <p:nvSpPr>
          <p:cNvPr id="72708" name="Slide Number Placeholder 3"/>
          <p:cNvSpPr>
            <a:spLocks noGrp="1"/>
          </p:cNvSpPr>
          <p:nvPr>
            <p:ph type="sldNum" sz="quarter" idx="5"/>
          </p:nvPr>
        </p:nvSpPr>
        <p:spPr>
          <a:noFill/>
        </p:spPr>
        <p:txBody>
          <a:bodyPr/>
          <a:lstStyle/>
          <a:p>
            <a:fld id="{B98A32BC-DF91-4241-B023-45A0A6115125}" type="slidenum">
              <a:rPr lang="en-US" smtClean="0"/>
              <a:pPr/>
              <a:t>29</a:t>
            </a:fld>
            <a:endParaRPr lang="en-US" smtClean="0"/>
          </a:p>
        </p:txBody>
      </p:sp>
    </p:spTree>
    <p:extLst>
      <p:ext uri="{BB962C8B-B14F-4D97-AF65-F5344CB8AC3E}">
        <p14:creationId xmlns:p14="http://schemas.microsoft.com/office/powerpoint/2010/main" val="1847070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6989B75F-3823-4297-818F-185019A4CB0F}" type="slidenum">
              <a:rPr lang="en-US" smtClean="0">
                <a:solidFill>
                  <a:prstClr val="black"/>
                </a:solidFill>
              </a:rPr>
              <a:pPr/>
              <a:t>40</a:t>
            </a:fld>
            <a:endParaRPr lang="en-US" dirty="0" smtClean="0">
              <a:solidFill>
                <a:prstClr val="black"/>
              </a:solidFill>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spcBef>
                <a:spcPct val="0"/>
              </a:spcBef>
            </a:pPr>
            <a:endParaRPr lang="en-US" dirty="0" smtClean="0"/>
          </a:p>
        </p:txBody>
      </p:sp>
    </p:spTree>
    <p:extLst>
      <p:ext uri="{BB962C8B-B14F-4D97-AF65-F5344CB8AC3E}">
        <p14:creationId xmlns:p14="http://schemas.microsoft.com/office/powerpoint/2010/main" val="1243340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smtClean="0"/>
          </a:p>
        </p:txBody>
      </p:sp>
      <p:sp>
        <p:nvSpPr>
          <p:cNvPr id="80900" name="Slide Number Placeholder 3"/>
          <p:cNvSpPr>
            <a:spLocks noGrp="1"/>
          </p:cNvSpPr>
          <p:nvPr>
            <p:ph type="sldNum" sz="quarter" idx="5"/>
          </p:nvPr>
        </p:nvSpPr>
        <p:spPr>
          <a:noFill/>
        </p:spPr>
        <p:txBody>
          <a:bodyPr/>
          <a:lstStyle/>
          <a:p>
            <a:fld id="{B6C9B5E5-857B-4897-A1D5-E0801B03E2E1}" type="slidenum">
              <a:rPr lang="en-US" smtClean="0">
                <a:solidFill>
                  <a:prstClr val="black"/>
                </a:solidFill>
              </a:rPr>
              <a:pPr/>
              <a:t>43</a:t>
            </a:fld>
            <a:endParaRPr lang="en-US" smtClean="0">
              <a:solidFill>
                <a:prstClr val="black"/>
              </a:solidFill>
            </a:endParaRPr>
          </a:p>
        </p:txBody>
      </p:sp>
    </p:spTree>
    <p:extLst>
      <p:ext uri="{BB962C8B-B14F-4D97-AF65-F5344CB8AC3E}">
        <p14:creationId xmlns:p14="http://schemas.microsoft.com/office/powerpoint/2010/main" val="506592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smtClean="0"/>
          </a:p>
        </p:txBody>
      </p:sp>
      <p:sp>
        <p:nvSpPr>
          <p:cNvPr id="83972" name="Slide Number Placeholder 3"/>
          <p:cNvSpPr>
            <a:spLocks noGrp="1"/>
          </p:cNvSpPr>
          <p:nvPr>
            <p:ph type="sldNum" sz="quarter" idx="5"/>
          </p:nvPr>
        </p:nvSpPr>
        <p:spPr>
          <a:noFill/>
        </p:spPr>
        <p:txBody>
          <a:bodyPr/>
          <a:lstStyle/>
          <a:p>
            <a:fld id="{EE78B880-E8AD-4024-A663-89DF08C40C17}" type="slidenum">
              <a:rPr lang="en-US" smtClean="0">
                <a:solidFill>
                  <a:prstClr val="black"/>
                </a:solidFill>
              </a:rPr>
              <a:pPr/>
              <a:t>48</a:t>
            </a:fld>
            <a:endParaRPr lang="en-US" smtClean="0">
              <a:solidFill>
                <a:prstClr val="black"/>
              </a:solidFill>
            </a:endParaRPr>
          </a:p>
        </p:txBody>
      </p:sp>
    </p:spTree>
    <p:extLst>
      <p:ext uri="{BB962C8B-B14F-4D97-AF65-F5344CB8AC3E}">
        <p14:creationId xmlns:p14="http://schemas.microsoft.com/office/powerpoint/2010/main" val="234797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p:spPr>
        <p:txBody>
          <a:bodyPr/>
          <a:lstStyle/>
          <a:p>
            <a:pPr>
              <a:buFont typeface="Wingdings" pitchFamily="2" charset="2"/>
              <a:buNone/>
            </a:pPr>
            <a:fld id="{E2E818AB-2371-4964-85FF-94597A855A56}" type="slidenum">
              <a:rPr lang="en-US" smtClean="0">
                <a:solidFill>
                  <a:prstClr val="black"/>
                </a:solidFill>
                <a:ea typeface="DejaVu Sans"/>
                <a:cs typeface="DejaVu Sans"/>
              </a:rPr>
              <a:pPr>
                <a:buFont typeface="Wingdings" pitchFamily="2" charset="2"/>
                <a:buNone/>
              </a:pPr>
              <a:t>51</a:t>
            </a:fld>
            <a:endParaRPr lang="en-US" smtClean="0">
              <a:solidFill>
                <a:prstClr val="black"/>
              </a:solidFill>
              <a:ea typeface="DejaVu Sans"/>
              <a:cs typeface="DejaVu Sans"/>
            </a:endParaRPr>
          </a:p>
        </p:txBody>
      </p:sp>
      <p:sp>
        <p:nvSpPr>
          <p:cNvPr id="86019" name="Rectangle 1"/>
          <p:cNvSpPr>
            <a:spLocks noGrp="1" noRot="1" noChangeAspect="1" noChangeArrowheads="1" noTextEdit="1"/>
          </p:cNvSpPr>
          <p:nvPr>
            <p:ph type="sldImg"/>
          </p:nvPr>
        </p:nvSpPr>
        <p:spPr>
          <a:xfrm>
            <a:off x="1144588" y="693738"/>
            <a:ext cx="4567237" cy="3427412"/>
          </a:xfrm>
          <a:solidFill>
            <a:srgbClr val="FFFFFF"/>
          </a:solidFill>
          <a:ln/>
        </p:spPr>
      </p:sp>
      <p:sp>
        <p:nvSpPr>
          <p:cNvPr id="86020" name="Rectangle 2"/>
          <p:cNvSpPr>
            <a:spLocks noGrp="1" noChangeArrowheads="1"/>
          </p:cNvSpPr>
          <p:nvPr>
            <p:ph type="body" idx="1"/>
          </p:nvPr>
        </p:nvSpPr>
        <p:spPr>
          <a:xfrm>
            <a:off x="1046163" y="4352925"/>
            <a:ext cx="4770437" cy="3478213"/>
          </a:xfrm>
          <a:noFill/>
          <a:ln/>
        </p:spPr>
        <p:txBody>
          <a:bodyPr wrap="none" anchor="ctr"/>
          <a:lstStyle/>
          <a:p>
            <a:endParaRPr lang="en-US" smtClean="0"/>
          </a:p>
        </p:txBody>
      </p:sp>
    </p:spTree>
    <p:extLst>
      <p:ext uri="{BB962C8B-B14F-4D97-AF65-F5344CB8AC3E}">
        <p14:creationId xmlns:p14="http://schemas.microsoft.com/office/powerpoint/2010/main" val="1319837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endParaRPr lang="en-US" smtClean="0"/>
          </a:p>
        </p:txBody>
      </p:sp>
      <p:sp>
        <p:nvSpPr>
          <p:cNvPr id="87044" name="Slide Number Placeholder 3"/>
          <p:cNvSpPr>
            <a:spLocks noGrp="1"/>
          </p:cNvSpPr>
          <p:nvPr>
            <p:ph type="sldNum" sz="quarter" idx="5"/>
          </p:nvPr>
        </p:nvSpPr>
        <p:spPr>
          <a:noFill/>
        </p:spPr>
        <p:txBody>
          <a:bodyPr/>
          <a:lstStyle/>
          <a:p>
            <a:fld id="{9328E3EC-1AC2-4C7F-9FB1-ACB7D677956F}" type="slidenum">
              <a:rPr lang="en-US" smtClean="0">
                <a:solidFill>
                  <a:prstClr val="black"/>
                </a:solidFill>
              </a:rPr>
              <a:pPr/>
              <a:t>52</a:t>
            </a:fld>
            <a:endParaRPr lang="en-US" smtClean="0">
              <a:solidFill>
                <a:prstClr val="black"/>
              </a:solidFill>
            </a:endParaRPr>
          </a:p>
        </p:txBody>
      </p:sp>
    </p:spTree>
    <p:extLst>
      <p:ext uri="{BB962C8B-B14F-4D97-AF65-F5344CB8AC3E}">
        <p14:creationId xmlns:p14="http://schemas.microsoft.com/office/powerpoint/2010/main" val="114760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p>
            <a:pPr>
              <a:defRPr/>
            </a:pPr>
            <a:fld id="{1FDEB584-72AC-4157-82AC-C14716AE2A15}" type="slidenum">
              <a:rPr lang="en-US" smtClean="0">
                <a:solidFill>
                  <a:prstClr val="black"/>
                </a:solidFill>
              </a:rPr>
              <a:pPr>
                <a:defRPr/>
              </a:pPr>
              <a:t>62</a:t>
            </a:fld>
            <a:endParaRPr lang="en-US" smtClean="0">
              <a:solidFill>
                <a:prstClr val="black"/>
              </a:solidFill>
            </a:endParaRPr>
          </a:p>
        </p:txBody>
      </p:sp>
      <p:sp>
        <p:nvSpPr>
          <p:cNvPr id="44035" name="Slide Image Placeholder 1"/>
          <p:cNvSpPr>
            <a:spLocks noGrp="1" noRot="1" noChangeAspect="1" noTextEdit="1"/>
          </p:cNvSpPr>
          <p:nvPr>
            <p:ph type="sldImg"/>
          </p:nvPr>
        </p:nvSpPr>
        <p:spPr>
          <a:ln/>
        </p:spPr>
      </p:sp>
      <p:sp>
        <p:nvSpPr>
          <p:cNvPr id="44036" name="Notes Placeholder 2"/>
          <p:cNvSpPr>
            <a:spLocks noGrp="1"/>
          </p:cNvSpPr>
          <p:nvPr>
            <p:ph type="body" idx="1"/>
          </p:nvPr>
        </p:nvSpPr>
        <p:spPr>
          <a:noFill/>
          <a:ln/>
        </p:spPr>
        <p:txBody>
          <a:bodyPr/>
          <a:lstStyle/>
          <a:p>
            <a:pPr eaLnBrk="1" hangingPunct="1"/>
            <a:endParaRPr lang="en-US" smtClean="0"/>
          </a:p>
        </p:txBody>
      </p:sp>
      <p:sp>
        <p:nvSpPr>
          <p:cNvPr id="44037"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lstStyle/>
          <a:p>
            <a:pPr algn="r" defTabSz="914400" fontAlgn="base">
              <a:spcBef>
                <a:spcPct val="0"/>
              </a:spcBef>
              <a:spcAft>
                <a:spcPct val="0"/>
              </a:spcAft>
            </a:pPr>
            <a:fld id="{99E43824-E80C-432F-93B1-6A3B1B74C478}" type="slidenum">
              <a:rPr lang="en-US" sz="1200">
                <a:solidFill>
                  <a:prstClr val="black"/>
                </a:solidFill>
                <a:latin typeface="Times New Roman" pitchFamily="18" charset="0"/>
              </a:rPr>
              <a:pPr algn="r" defTabSz="914400" fontAlgn="base">
                <a:spcBef>
                  <a:spcPct val="0"/>
                </a:spcBef>
                <a:spcAft>
                  <a:spcPct val="0"/>
                </a:spcAft>
              </a:pPr>
              <a:t>62</a:t>
            </a:fld>
            <a:endParaRPr lang="en-US" sz="1200">
              <a:solidFill>
                <a:prstClr val="black"/>
              </a:solidFill>
              <a:latin typeface="Times New Roman" pitchFamily="18" charset="0"/>
            </a:endParaRPr>
          </a:p>
        </p:txBody>
      </p:sp>
    </p:spTree>
    <p:extLst>
      <p:ext uri="{BB962C8B-B14F-4D97-AF65-F5344CB8AC3E}">
        <p14:creationId xmlns:p14="http://schemas.microsoft.com/office/powerpoint/2010/main" val="1168011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B04B643-C74C-455E-AFCB-1138D85C2B9E}" type="slidenum">
              <a:rPr lang="en-US" smtClean="0">
                <a:solidFill>
                  <a:prstClr val="black"/>
                </a:solidFill>
              </a:rPr>
              <a:pPr>
                <a:defRPr/>
              </a:pPr>
              <a:t>65</a:t>
            </a:fld>
            <a:endParaRPr lang="en-US" dirty="0">
              <a:solidFill>
                <a:prstClr val="black"/>
              </a:solidFill>
            </a:endParaRPr>
          </a:p>
        </p:txBody>
      </p:sp>
    </p:spTree>
    <p:extLst>
      <p:ext uri="{BB962C8B-B14F-4D97-AF65-F5344CB8AC3E}">
        <p14:creationId xmlns:p14="http://schemas.microsoft.com/office/powerpoint/2010/main" val="935060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B73A42D-7FD8-6D45-A3F3-8E1559F366C1}"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59769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Certain member functions of certain </a:t>
            </a:r>
            <a:r>
              <a:rPr lang="en-US" dirty="0" smtClean="0"/>
              <a:t>classes are globally visible</a:t>
            </a:r>
          </a:p>
          <a:p>
            <a:r>
              <a:rPr lang="en-US" sz="1200" dirty="0" smtClean="0"/>
              <a:t>Invocation of a member function may lead to communication</a:t>
            </a:r>
          </a:p>
        </p:txBody>
      </p:sp>
      <p:sp>
        <p:nvSpPr>
          <p:cNvPr id="4" name="Slide Number Placeholder 3"/>
          <p:cNvSpPr>
            <a:spLocks noGrp="1"/>
          </p:cNvSpPr>
          <p:nvPr>
            <p:ph type="sldNum" sz="quarter" idx="10"/>
          </p:nvPr>
        </p:nvSpPr>
        <p:spPr/>
        <p:txBody>
          <a:bodyPr/>
          <a:lstStyle/>
          <a:p>
            <a:fld id="{AB73A42D-7FD8-6D45-A3F3-8E1559F366C1}"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659872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B73A42D-7FD8-6D45-A3F3-8E1559F366C1}"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597697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B73A42D-7FD8-6D45-A3F3-8E1559F366C1}"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597697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B73A42D-7FD8-6D45-A3F3-8E1559F366C1}"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2715888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B04B643-C74C-455E-AFCB-1138D85C2B9E}" type="slidenum">
              <a:rPr lang="en-US" smtClean="0">
                <a:solidFill>
                  <a:prstClr val="black"/>
                </a:solidFill>
                <a:latin typeface="Calibri"/>
              </a:rPr>
              <a:pPr>
                <a:defRPr/>
              </a:pPr>
              <a:t>14</a:t>
            </a:fld>
            <a:endParaRPr lang="en-US" dirty="0">
              <a:solidFill>
                <a:prstClr val="black"/>
              </a:solidFill>
              <a:latin typeface="Calibri"/>
            </a:endParaRPr>
          </a:p>
        </p:txBody>
      </p:sp>
    </p:spTree>
    <p:extLst>
      <p:ext uri="{BB962C8B-B14F-4D97-AF65-F5344CB8AC3E}">
        <p14:creationId xmlns:p14="http://schemas.microsoft.com/office/powerpoint/2010/main" val="3709779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figure with</a:t>
            </a:r>
            <a:r>
              <a:rPr lang="en-US" baseline="0" dirty="0" smtClean="0"/>
              <a:t> a new drawing</a:t>
            </a:r>
            <a:endParaRPr lang="en-US" dirty="0"/>
          </a:p>
        </p:txBody>
      </p:sp>
      <p:sp>
        <p:nvSpPr>
          <p:cNvPr id="4" name="Slide Number Placeholder 3"/>
          <p:cNvSpPr>
            <a:spLocks noGrp="1"/>
          </p:cNvSpPr>
          <p:nvPr>
            <p:ph type="sldNum" sz="quarter" idx="10"/>
          </p:nvPr>
        </p:nvSpPr>
        <p:spPr/>
        <p:txBody>
          <a:bodyPr/>
          <a:lstStyle/>
          <a:p>
            <a:pPr>
              <a:defRPr/>
            </a:pPr>
            <a:fld id="{BB04B643-C74C-455E-AFCB-1138D85C2B9E}" type="slidenum">
              <a:rPr lang="en-US" smtClean="0">
                <a:solidFill>
                  <a:prstClr val="black"/>
                </a:solidFill>
                <a:latin typeface="Calibri"/>
              </a:rPr>
              <a:pPr>
                <a:defRPr/>
              </a:pPr>
              <a:t>17</a:t>
            </a:fld>
            <a:endParaRPr lang="en-US" dirty="0">
              <a:solidFill>
                <a:prstClr val="black"/>
              </a:solidFill>
              <a:latin typeface="Calibri"/>
            </a:endParaRPr>
          </a:p>
        </p:txBody>
      </p:sp>
    </p:spTree>
    <p:extLst>
      <p:ext uri="{BB962C8B-B14F-4D97-AF65-F5344CB8AC3E}">
        <p14:creationId xmlns:p14="http://schemas.microsoft.com/office/powerpoint/2010/main" val="62671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B468D0F-5633-42A7-B3BC-36CE79F89F6E}" type="slidenum">
              <a:rPr lang="en-US" smtClean="0">
                <a:solidFill>
                  <a:prstClr val="black"/>
                </a:solidFill>
                <a:latin typeface="Calibri"/>
              </a:rPr>
              <a:pPr/>
              <a:t>21</a:t>
            </a:fld>
            <a:endParaRPr lang="en-US" smtClean="0">
              <a:solidFill>
                <a:prstClr val="black"/>
              </a:solidFill>
              <a:latin typeface="Calibri"/>
            </a:endParaRPr>
          </a:p>
        </p:txBody>
      </p:sp>
      <p:sp>
        <p:nvSpPr>
          <p:cNvPr id="74755"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C23DDD33-B2E2-4149-80B0-1BD161528359}" type="slidenum">
              <a:rPr lang="en-US" sz="1200">
                <a:solidFill>
                  <a:prstClr val="black"/>
                </a:solidFill>
                <a:latin typeface="Calibri"/>
              </a:rPr>
              <a:pPr algn="r"/>
              <a:t>21</a:t>
            </a:fld>
            <a:endParaRPr lang="en-US" sz="1200">
              <a:solidFill>
                <a:prstClr val="black"/>
              </a:solidFill>
              <a:latin typeface="Calibri"/>
            </a:endParaRPr>
          </a:p>
        </p:txBody>
      </p:sp>
      <p:sp>
        <p:nvSpPr>
          <p:cNvPr id="74756" name="Rectangle 2"/>
          <p:cNvSpPr>
            <a:spLocks noGrp="1" noRot="1" noChangeAspect="1" noChangeArrowheads="1" noTextEdit="1"/>
          </p:cNvSpPr>
          <p:nvPr>
            <p:ph type="sldImg"/>
          </p:nvPr>
        </p:nvSpPr>
        <p:spPr>
          <a:ln/>
        </p:spPr>
      </p:sp>
      <p:sp>
        <p:nvSpPr>
          <p:cNvPr id="74757" name="Rectangle 3"/>
          <p:cNvSpPr>
            <a:spLocks noGrp="1" noChangeArrowheads="1"/>
          </p:cNvSpPr>
          <p:nvPr>
            <p:ph type="body" idx="1"/>
          </p:nvPr>
        </p:nvSpPr>
        <p:spPr>
          <a:xfrm>
            <a:off x="685800" y="4343400"/>
            <a:ext cx="5486400" cy="4114800"/>
          </a:xfrm>
          <a:noFill/>
          <a:ln/>
        </p:spPr>
        <p:txBody>
          <a:bodyPr/>
          <a:lstStyle/>
          <a:p>
            <a:pPr eaLnBrk="1" hangingPunct="1">
              <a:buFontTx/>
              <a:buChar char="•"/>
            </a:pPr>
            <a:r>
              <a:rPr lang="en-US" altLang="zh-CN" dirty="0" smtClean="0">
                <a:solidFill>
                  <a:srgbClr val="FF0000"/>
                </a:solidFill>
              </a:rPr>
              <a:t>In traditional MPI paradigm. The number of partitions of both modules is typically equal to the number of processor P</a:t>
            </a:r>
          </a:p>
          <a:p>
            <a:pPr eaLnBrk="1" hangingPunct="1">
              <a:buFontTx/>
              <a:buChar char="•"/>
            </a:pPr>
            <a:r>
              <a:rPr lang="en-US" altLang="zh-CN" dirty="0" smtClean="0">
                <a:solidFill>
                  <a:srgbClr val="FF0000"/>
                </a:solidFill>
              </a:rPr>
              <a:t>And although the </a:t>
            </a:r>
            <a:r>
              <a:rPr lang="en-US" altLang="zh-CN" dirty="0" err="1" smtClean="0">
                <a:solidFill>
                  <a:srgbClr val="FF0000"/>
                </a:solidFill>
              </a:rPr>
              <a:t>i’th</a:t>
            </a:r>
            <a:r>
              <a:rPr lang="en-US" altLang="zh-CN" dirty="0" smtClean="0">
                <a:solidFill>
                  <a:srgbClr val="FF0000"/>
                </a:solidFill>
              </a:rPr>
              <a:t> elements of fluid module and solid module are not connected geometrically in the simulation, they are glued together on the </a:t>
            </a:r>
            <a:r>
              <a:rPr lang="en-US" altLang="zh-CN" dirty="0" err="1" smtClean="0">
                <a:solidFill>
                  <a:srgbClr val="FF0000"/>
                </a:solidFill>
              </a:rPr>
              <a:t>I’th</a:t>
            </a:r>
            <a:r>
              <a:rPr lang="en-US" altLang="zh-CN" dirty="0" smtClean="0">
                <a:solidFill>
                  <a:srgbClr val="FF0000"/>
                </a:solidFill>
              </a:rPr>
              <a:t> processor.</a:t>
            </a:r>
          </a:p>
          <a:p>
            <a:pPr eaLnBrk="1" hangingPunct="1">
              <a:buFontTx/>
              <a:buChar char="•"/>
            </a:pPr>
            <a:r>
              <a:rPr lang="en-US" altLang="zh-CN" dirty="0" smtClean="0">
                <a:solidFill>
                  <a:srgbClr val="FF0000"/>
                </a:solidFill>
              </a:rPr>
              <a:t>Under Charm++/AMPI framework, the two modules each get their own set of parallel objects. And the size of the arrays are not restricted or related.</a:t>
            </a:r>
          </a:p>
          <a:p>
            <a:pPr eaLnBrk="1" hangingPunct="1">
              <a:buFontTx/>
              <a:buChar char="•"/>
            </a:pPr>
            <a:r>
              <a:rPr lang="en-US" altLang="zh-CN" dirty="0" smtClean="0">
                <a:solidFill>
                  <a:srgbClr val="FF0000"/>
                </a:solidFill>
              </a:rPr>
              <a:t>The benefit of this is performance optimizations and better modularity.</a:t>
            </a:r>
          </a:p>
          <a:p>
            <a:pPr eaLnBrk="1" hangingPunct="1">
              <a:buFontTx/>
              <a:buChar char="•"/>
            </a:pPr>
            <a:r>
              <a:rPr lang="en-US" altLang="zh-CN" dirty="0" smtClean="0">
                <a:solidFill>
                  <a:srgbClr val="FF0000"/>
                </a:solidFill>
              </a:rPr>
              <a:t>Problem: due to the asynchronous method invocation, the flow of control is buried deep into the object code</a:t>
            </a:r>
            <a:endParaRPr lang="en-US" dirty="0" smtClean="0"/>
          </a:p>
        </p:txBody>
      </p:sp>
    </p:spTree>
    <p:extLst>
      <p:ext uri="{BB962C8B-B14F-4D97-AF65-F5344CB8AC3E}">
        <p14:creationId xmlns:p14="http://schemas.microsoft.com/office/powerpoint/2010/main" val="187197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3AF1EA-E945-2B42-BCA5-D52BECCAFDCA}" type="datetime1">
              <a:rPr lang="en-US" smtClean="0">
                <a:solidFill>
                  <a:prstClr val="black">
                    <a:tint val="75000"/>
                  </a:prstClr>
                </a:solidFill>
                <a:latin typeface="Calibri"/>
              </a:rPr>
              <a:pPr/>
              <a:t>8/23/16</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38449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1FB4BE-D69B-DC46-A321-436AA942D834}"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4573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B465AD-DAC0-9141-A829-A7C6ED5D3274}"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6029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51F6C6D8-7F74-3C41-A951-5211FF261261}"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5" name="Footer Placeholder 4"/>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6" name="Slide Number Placeholder 5"/>
          <p:cNvSpPr>
            <a:spLocks noGrp="1"/>
          </p:cNvSpPr>
          <p:nvPr>
            <p:ph type="sldNum" sz="quarter" idx="12"/>
          </p:nvPr>
        </p:nvSpPr>
        <p:spPr/>
        <p:txBody>
          <a:bodyPr/>
          <a:lstStyle/>
          <a:p>
            <a:pPr>
              <a:defRPr/>
            </a:pPr>
            <a:fld id="{DB7E8914-472C-4427-BBE5-B601DB073B4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110074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9B382A34-9803-5F47-A669-759002BB74B1}"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5" name="Footer Placeholder 4"/>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169902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6DEC4659-A117-EA4C-A92F-CEF547B7FE0F}"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5" name="Footer Placeholder 4"/>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6" name="Slide Number Placeholder 5"/>
          <p:cNvSpPr>
            <a:spLocks noGrp="1"/>
          </p:cNvSpPr>
          <p:nvPr>
            <p:ph type="sldNum" sz="quarter" idx="12"/>
          </p:nvPr>
        </p:nvSpPr>
        <p:spPr/>
        <p:txBody>
          <a:bodyPr/>
          <a:lstStyle/>
          <a:p>
            <a:pPr>
              <a:defRPr/>
            </a:pPr>
            <a:fld id="{C936F1F8-890D-4C48-8E24-C784EDDCDBB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4476896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88FB3BAC-5BEB-AA4C-9D37-4033C5AFA7F6}"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6" name="Footer Placeholder 5"/>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7" name="Slide Number Placeholder 6"/>
          <p:cNvSpPr>
            <a:spLocks noGrp="1"/>
          </p:cNvSpPr>
          <p:nvPr>
            <p:ph type="sldNum" sz="quarter" idx="12"/>
          </p:nvPr>
        </p:nvSpPr>
        <p:spPr/>
        <p:txBody>
          <a:bodyPr/>
          <a:lstStyle/>
          <a:p>
            <a:pPr>
              <a:defRPr/>
            </a:pPr>
            <a:fld id="{247C39AB-C319-403C-8545-69BA255C32C6}"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228242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40E3C32F-C826-B544-ADFA-7243ADD3E8C7}"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8" name="Footer Placeholder 7"/>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9" name="Slide Number Placeholder 8"/>
          <p:cNvSpPr>
            <a:spLocks noGrp="1"/>
          </p:cNvSpPr>
          <p:nvPr>
            <p:ph type="sldNum" sz="quarter" idx="12"/>
          </p:nvPr>
        </p:nvSpPr>
        <p:spPr/>
        <p:txBody>
          <a:bodyPr/>
          <a:lstStyle/>
          <a:p>
            <a:pPr>
              <a:defRPr/>
            </a:pPr>
            <a:fld id="{77590EB3-662D-402A-86F6-9B1E52ECB00D}"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412478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AB2F736D-D0D1-2F43-986D-F5CAFBAA9F20}"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4" name="Footer Placeholder 3"/>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27402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C14CA86-19FF-6048-8E44-E939F643DB9D}"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3" name="Footer Placeholder 2"/>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016030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C4BD9A26-F447-6340-B441-C1AF4E5AE863}"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6" name="Footer Placeholder 5"/>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7" name="Slide Number Placeholder 6"/>
          <p:cNvSpPr>
            <a:spLocks noGrp="1"/>
          </p:cNvSpPr>
          <p:nvPr>
            <p:ph type="sldNum" sz="quarter" idx="12"/>
          </p:nvPr>
        </p:nvSpPr>
        <p:spPr/>
        <p:txBody>
          <a:bodyPr/>
          <a:lstStyle/>
          <a:p>
            <a:pPr>
              <a:defRPr/>
            </a:pPr>
            <a:fld id="{47372E52-CA3B-4B89-8AEC-1B69F92FAE92}" type="slidenum">
              <a:rPr lang="en-US" smtClean="0">
                <a:solidFill>
                  <a:prstClr val="black">
                    <a:tint val="75000"/>
                  </a:prstClr>
                </a:solidFill>
              </a:rPr>
              <a:pPr>
                <a:defRPr/>
              </a:pPr>
              <a:t>‹#›</a:t>
            </a:fld>
            <a:r>
              <a:rPr lang="en-US" smtClean="0">
                <a:solidFill>
                  <a:prstClr val="black">
                    <a:tint val="75000"/>
                  </a:prstClr>
                </a:solidFill>
              </a:rPr>
              <a:t>  </a:t>
            </a:r>
            <a:endParaRPr lang="en-US" dirty="0">
              <a:solidFill>
                <a:prstClr val="black">
                  <a:tint val="75000"/>
                </a:prstClr>
              </a:solidFill>
            </a:endParaRPr>
          </a:p>
        </p:txBody>
      </p:sp>
    </p:spTree>
    <p:extLst>
      <p:ext uri="{BB962C8B-B14F-4D97-AF65-F5344CB8AC3E}">
        <p14:creationId xmlns:p14="http://schemas.microsoft.com/office/powerpoint/2010/main" val="17718722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002697-E501-AF40-B2CB-99C26D267BBE}"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91694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F07F2CE5-1A05-204A-8E21-513C777746F6}"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6" name="Footer Placeholder 5"/>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7" name="Slide Number Placeholder 6"/>
          <p:cNvSpPr>
            <a:spLocks noGrp="1"/>
          </p:cNvSpPr>
          <p:nvPr>
            <p:ph type="sldNum" sz="quarter" idx="12"/>
          </p:nvPr>
        </p:nvSpPr>
        <p:spPr/>
        <p:txBody>
          <a:bodyPr/>
          <a:lstStyle/>
          <a:p>
            <a:pPr>
              <a:defRPr/>
            </a:pPr>
            <a:fld id="{52ADF9DE-2389-48A4-BC7A-B4842B306333}" type="slidenum">
              <a:rPr lang="en-US" smtClean="0">
                <a:solidFill>
                  <a:prstClr val="black">
                    <a:tint val="75000"/>
                  </a:prstClr>
                </a:solidFill>
              </a:rPr>
              <a:pPr>
                <a:defRPr/>
              </a:pPr>
              <a:t>‹#›</a:t>
            </a:fld>
            <a:endParaRPr lang="en-US" dirty="0">
              <a:solidFill>
                <a:prstClr val="black">
                  <a:tint val="75000"/>
                </a:prstClr>
              </a:solidFill>
            </a:endParaRPr>
          </a:p>
        </p:txBody>
      </p:sp>
      <p:pic>
        <p:nvPicPr>
          <p:cNvPr id="8" name="Picture 7" descr="ppl-logo-white-s.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8534400" y="6291263"/>
            <a:ext cx="473075" cy="566737"/>
          </a:xfrm>
          <a:prstGeom prst="rect">
            <a:avLst/>
          </a:prstGeom>
          <a:noFill/>
          <a:ln w="9525">
            <a:noFill/>
            <a:miter lim="800000"/>
            <a:headEnd/>
            <a:tailEnd/>
          </a:ln>
        </p:spPr>
      </p:pic>
      <p:pic>
        <p:nvPicPr>
          <p:cNvPr id="9" name="Picture 8" descr="ppl-logo-white-s.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534400" y="6291263"/>
            <a:ext cx="473075" cy="566737"/>
          </a:xfrm>
          <a:prstGeom prst="rect">
            <a:avLst/>
          </a:prstGeom>
          <a:noFill/>
          <a:ln w="9525">
            <a:noFill/>
            <a:miter lim="800000"/>
            <a:headEnd/>
            <a:tailEnd/>
          </a:ln>
        </p:spPr>
      </p:pic>
    </p:spTree>
    <p:extLst>
      <p:ext uri="{BB962C8B-B14F-4D97-AF65-F5344CB8AC3E}">
        <p14:creationId xmlns:p14="http://schemas.microsoft.com/office/powerpoint/2010/main" val="29395463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C762FD9-694A-DF40-AA61-2F07926C93F3}"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5" name="Footer Placeholder 4"/>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6" name="Slide Number Placeholder 5"/>
          <p:cNvSpPr>
            <a:spLocks noGrp="1"/>
          </p:cNvSpPr>
          <p:nvPr>
            <p:ph type="sldNum" sz="quarter" idx="12"/>
          </p:nvPr>
        </p:nvSpPr>
        <p:spPr/>
        <p:txBody>
          <a:bodyPr/>
          <a:lstStyle/>
          <a:p>
            <a:pPr>
              <a:defRPr/>
            </a:pPr>
            <a:fld id="{8911538B-28AD-4B8F-9377-02FC4F0157F6}" type="slidenum">
              <a:rPr lang="en-US" smtClean="0">
                <a:solidFill>
                  <a:prstClr val="black">
                    <a:tint val="75000"/>
                  </a:prstClr>
                </a:solidFill>
              </a:rPr>
              <a:pPr>
                <a:defRPr/>
              </a:pPr>
              <a:t>‹#›</a:t>
            </a:fld>
            <a:endParaRPr lang="en-US" dirty="0">
              <a:solidFill>
                <a:prstClr val="black">
                  <a:tint val="75000"/>
                </a:prstClr>
              </a:solidFill>
            </a:endParaRPr>
          </a:p>
        </p:txBody>
      </p:sp>
      <p:pic>
        <p:nvPicPr>
          <p:cNvPr id="7" name="Picture 7" descr="ppl-logo-white-s.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8534400" y="6291263"/>
            <a:ext cx="473075" cy="566737"/>
          </a:xfrm>
          <a:prstGeom prst="rect">
            <a:avLst/>
          </a:prstGeom>
          <a:noFill/>
          <a:ln w="9525">
            <a:noFill/>
            <a:miter lim="800000"/>
            <a:headEnd/>
            <a:tailEnd/>
          </a:ln>
        </p:spPr>
      </p:pic>
      <p:pic>
        <p:nvPicPr>
          <p:cNvPr id="8" name="Picture 7" descr="ppl-logo-white-s.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534400" y="6291263"/>
            <a:ext cx="473075" cy="566737"/>
          </a:xfrm>
          <a:prstGeom prst="rect">
            <a:avLst/>
          </a:prstGeom>
          <a:noFill/>
          <a:ln w="9525">
            <a:noFill/>
            <a:miter lim="800000"/>
            <a:headEnd/>
            <a:tailEnd/>
          </a:ln>
        </p:spPr>
      </p:pic>
    </p:spTree>
    <p:extLst>
      <p:ext uri="{BB962C8B-B14F-4D97-AF65-F5344CB8AC3E}">
        <p14:creationId xmlns:p14="http://schemas.microsoft.com/office/powerpoint/2010/main" val="995292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42CF8A8-0782-A540-979B-61AAA0D33E8B}"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5" name="Footer Placeholder 4"/>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6" name="Slide Number Placeholder 5"/>
          <p:cNvSpPr>
            <a:spLocks noGrp="1"/>
          </p:cNvSpPr>
          <p:nvPr>
            <p:ph type="sldNum" sz="quarter" idx="12"/>
          </p:nvPr>
        </p:nvSpPr>
        <p:spPr/>
        <p:txBody>
          <a:bodyPr/>
          <a:lstStyle/>
          <a:p>
            <a:pPr>
              <a:defRPr/>
            </a:pPr>
            <a:fld id="{CBE07E28-94A6-4B68-AD3A-4EC40AD6B338}" type="slidenum">
              <a:rPr lang="en-US" smtClean="0">
                <a:solidFill>
                  <a:prstClr val="black">
                    <a:tint val="75000"/>
                  </a:prstClr>
                </a:solidFill>
              </a:rPr>
              <a:pPr>
                <a:defRPr/>
              </a:pPr>
              <a:t>‹#›</a:t>
            </a:fld>
            <a:endParaRPr lang="en-US" dirty="0">
              <a:solidFill>
                <a:prstClr val="black">
                  <a:tint val="75000"/>
                </a:prstClr>
              </a:solidFill>
            </a:endParaRPr>
          </a:p>
        </p:txBody>
      </p:sp>
      <p:pic>
        <p:nvPicPr>
          <p:cNvPr id="7" name="Picture 7" descr="ppl-logo-white-s.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8534400" y="6291263"/>
            <a:ext cx="473075" cy="566737"/>
          </a:xfrm>
          <a:prstGeom prst="rect">
            <a:avLst/>
          </a:prstGeom>
          <a:noFill/>
          <a:ln w="9525">
            <a:noFill/>
            <a:miter lim="800000"/>
            <a:headEnd/>
            <a:tailEnd/>
          </a:ln>
        </p:spPr>
      </p:pic>
      <p:pic>
        <p:nvPicPr>
          <p:cNvPr id="8" name="Picture 7" descr="ppl-logo-white-s.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534400" y="6291263"/>
            <a:ext cx="473075" cy="566737"/>
          </a:xfrm>
          <a:prstGeom prst="rect">
            <a:avLst/>
          </a:prstGeom>
          <a:noFill/>
          <a:ln w="9525">
            <a:noFill/>
            <a:miter lim="800000"/>
            <a:headEnd/>
            <a:tailEnd/>
          </a:ln>
        </p:spPr>
      </p:pic>
    </p:spTree>
    <p:extLst>
      <p:ext uri="{BB962C8B-B14F-4D97-AF65-F5344CB8AC3E}">
        <p14:creationId xmlns:p14="http://schemas.microsoft.com/office/powerpoint/2010/main" val="15595668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374BE363-81D9-7140-80CE-CB798B447FB9}"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4" name="Footer Placeholder 3"/>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046557ED-B28C-4E0E-B69D-3B43209DE75C}"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195939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DC099C52-D3A4-944B-B06B-A515879B33CA}"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4" name="Footer Placeholder 3"/>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046557ED-B28C-4E0E-B69D-3B43209DE75C}"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368328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1818750-B658-454A-AEDC-5B6ACA8CC451}"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4" name="Footer Placeholder 3"/>
          <p:cNvSpPr>
            <a:spLocks noGrp="1"/>
          </p:cNvSpPr>
          <p:nvPr>
            <p:ph type="ftr" sz="quarter" idx="11"/>
          </p:nvPr>
        </p:nvSpPr>
        <p:spPr/>
        <p:txBody>
          <a:bodyPr/>
          <a:lstStyle/>
          <a:p>
            <a:pPr>
              <a:defRPr/>
            </a:pPr>
            <a:r>
              <a:rPr lang="en-US" smtClean="0">
                <a:solidFill>
                  <a:srgbClr val="575F6D">
                    <a:lumMod val="40000"/>
                    <a:lumOff val="60000"/>
                  </a:srgbClr>
                </a:solidFill>
              </a:rPr>
              <a:t>cs598LVK</a:t>
            </a: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046557ED-B28C-4E0E-B69D-3B43209DE75C}"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21691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1818750-B658-454A-AEDC-5B6ACA8CC451}" type="datetime1">
              <a:rPr lang="en-US" smtClean="0">
                <a:solidFill>
                  <a:srgbClr val="575F6D">
                    <a:lumMod val="40000"/>
                    <a:lumOff val="60000"/>
                  </a:srgbClr>
                </a:solidFill>
              </a:rPr>
              <a:pPr>
                <a:defRPr/>
              </a:pPr>
              <a:t>8/23/16</a:t>
            </a:fld>
            <a:endParaRPr lang="en-US" dirty="0">
              <a:solidFill>
                <a:srgbClr val="575F6D">
                  <a:lumMod val="40000"/>
                  <a:lumOff val="60000"/>
                </a:srgbClr>
              </a:solidFill>
            </a:endParaRPr>
          </a:p>
        </p:txBody>
      </p:sp>
      <p:sp>
        <p:nvSpPr>
          <p:cNvPr id="4" name="Footer Placeholder 3"/>
          <p:cNvSpPr>
            <a:spLocks noGrp="1"/>
          </p:cNvSpPr>
          <p:nvPr>
            <p:ph type="ftr" sz="quarter" idx="11"/>
          </p:nvPr>
        </p:nvSpPr>
        <p:spPr/>
        <p:txBody>
          <a:bodyPr/>
          <a:lstStyle/>
          <a:p>
            <a:pPr>
              <a:defRPr/>
            </a:pPr>
            <a:r>
              <a:rPr lang="en-US" smtClean="0">
                <a:solidFill>
                  <a:srgbClr val="575F6D">
                    <a:lumMod val="40000"/>
                    <a:lumOff val="60000"/>
                  </a:srgbClr>
                </a:solidFill>
              </a:rPr>
              <a:t>cs598LVK</a:t>
            </a: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046557ED-B28C-4E0E-B69D-3B43209DE75C}"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17141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103" y="1734127"/>
            <a:ext cx="8904929" cy="698493"/>
          </a:xfrm>
        </p:spPr>
        <p:txBody>
          <a:bodyPr anchor="b">
            <a:normAutofit/>
          </a:bodyPr>
          <a:lstStyle>
            <a:lvl1pPr algn="ctr">
              <a:defRPr sz="4400" cap="sm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04926" y="2849782"/>
            <a:ext cx="6400800" cy="700402"/>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DA37069-E226-BF41-A765-FD78E821673C}" type="datetime2">
              <a:rPr lang="en-US" smtClean="0">
                <a:solidFill>
                  <a:srgbClr val="D2533C"/>
                </a:solidFill>
              </a:rPr>
              <a:pPr/>
              <a:t>Tuesday, August 23, 16</a:t>
            </a:fld>
            <a:endParaRPr lang="en-US" dirty="0">
              <a:solidFill>
                <a:srgbClr val="D2533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8" name="Straight Connector 7"/>
          <p:cNvCxnSpPr/>
          <p:nvPr/>
        </p:nvCxnSpPr>
        <p:spPr>
          <a:xfrm>
            <a:off x="685800" y="2444811"/>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1404926" y="4774277"/>
            <a:ext cx="6400800" cy="70040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buClr>
                <a:srgbClr val="93A299"/>
              </a:buClr>
            </a:pPr>
            <a:fld id="{B07CD00D-ECE2-B341-910C-3E5E7B4740E6}" type="datetime4">
              <a:rPr lang="en-US" smtClean="0">
                <a:solidFill>
                  <a:srgbClr val="292934">
                    <a:lumMod val="75000"/>
                    <a:lumOff val="25000"/>
                  </a:srgbClr>
                </a:solidFill>
                <a:latin typeface="Times New Roman"/>
                <a:cs typeface="Times New Roman"/>
              </a:rPr>
              <a:pPr>
                <a:buClr>
                  <a:srgbClr val="93A299"/>
                </a:buClr>
              </a:pPr>
              <a:t>August 23, 2016</a:t>
            </a:fld>
            <a:endParaRPr lang="en-US" dirty="0">
              <a:solidFill>
                <a:srgbClr val="292934">
                  <a:lumMod val="75000"/>
                  <a:lumOff val="25000"/>
                </a:srgbClr>
              </a:solidFill>
              <a:latin typeface="Times New Roman"/>
              <a:cs typeface="Times New Roman"/>
            </a:endParaRPr>
          </a:p>
        </p:txBody>
      </p:sp>
      <p:sp>
        <p:nvSpPr>
          <p:cNvPr id="14" name="Content Placeholder 13"/>
          <p:cNvSpPr>
            <a:spLocks noGrp="1"/>
          </p:cNvSpPr>
          <p:nvPr>
            <p:ph sz="quarter" idx="13"/>
          </p:nvPr>
        </p:nvSpPr>
        <p:spPr>
          <a:xfrm>
            <a:off x="1404938" y="3700463"/>
            <a:ext cx="6400800" cy="1073150"/>
          </a:xfrm>
        </p:spPr>
        <p:txBody>
          <a:bodyPr>
            <a:normAutofit/>
          </a:bodyPr>
          <a:lstStyle>
            <a:lvl1pPr marL="0" indent="0" algn="ctr">
              <a:buNone/>
              <a:defRPr sz="1800"/>
            </a:lvl1pPr>
            <a:lvl2pPr marL="274320" indent="0">
              <a:buNone/>
              <a:defRPr/>
            </a:lvl2pPr>
            <a:lvl3pPr marL="548640" indent="0">
              <a:buNone/>
              <a:defRPr/>
            </a:lvl3pPr>
            <a:lvl4pPr marL="822960" indent="0">
              <a:buNone/>
              <a:defRPr/>
            </a:lvl4pPr>
            <a:lvl5pPr marL="1051560" indent="0">
              <a:buNone/>
              <a:defRPr/>
            </a:lvl5pPr>
          </a:lstStyle>
          <a:p>
            <a:pPr lvl="0"/>
            <a:r>
              <a:rPr lang="en-US" smtClean="0"/>
              <a:t>Click to edit Master text styles</a:t>
            </a:r>
          </a:p>
        </p:txBody>
      </p:sp>
      <p:sp>
        <p:nvSpPr>
          <p:cNvPr id="11" name="Subtitle 2"/>
          <p:cNvSpPr txBox="1">
            <a:spLocks/>
          </p:cNvSpPr>
          <p:nvPr userDrawn="1"/>
        </p:nvSpPr>
        <p:spPr>
          <a:xfrm>
            <a:off x="1404926" y="4774277"/>
            <a:ext cx="6400800" cy="70040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buClr>
                <a:srgbClr val="93A299"/>
              </a:buClr>
            </a:pPr>
            <a:fld id="{B07CD00D-ECE2-B341-910C-3E5E7B4740E6}" type="datetime4">
              <a:rPr lang="en-US" smtClean="0">
                <a:solidFill>
                  <a:srgbClr val="292934">
                    <a:lumMod val="75000"/>
                    <a:lumOff val="25000"/>
                  </a:srgbClr>
                </a:solidFill>
                <a:latin typeface="Times New Roman"/>
                <a:cs typeface="Times New Roman"/>
              </a:rPr>
              <a:pPr>
                <a:buClr>
                  <a:srgbClr val="93A299"/>
                </a:buClr>
              </a:pPr>
              <a:t>August 23, 2016</a:t>
            </a:fld>
            <a:endParaRPr lang="en-US" dirty="0">
              <a:solidFill>
                <a:srgbClr val="292934">
                  <a:lumMod val="75000"/>
                  <a:lumOff val="25000"/>
                </a:srgbClr>
              </a:solidFill>
              <a:latin typeface="Times New Roman"/>
              <a:cs typeface="Times New Roman"/>
            </a:endParaRPr>
          </a:p>
        </p:txBody>
      </p:sp>
    </p:spTree>
    <p:extLst>
      <p:ext uri="{BB962C8B-B14F-4D97-AF65-F5344CB8AC3E}">
        <p14:creationId xmlns:p14="http://schemas.microsoft.com/office/powerpoint/2010/main" val="1929445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87846A-E4F8-3D44-BC1B-5A87C5296E83}" type="datetime2">
              <a:rPr lang="en-US" smtClean="0">
                <a:solidFill>
                  <a:srgbClr val="D2533C"/>
                </a:solidFill>
              </a:rPr>
              <a:pPr/>
              <a:t>Tuesday, August 23, 16</a:t>
            </a:fld>
            <a:endParaRPr lang="en-US" dirty="0">
              <a:solidFill>
                <a:srgbClr val="D2533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2757935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371B83-0317-574D-B519-E89FBF6388B2}" type="datetime2">
              <a:rPr lang="en-US" smtClean="0">
                <a:solidFill>
                  <a:srgbClr val="D2533C"/>
                </a:solidFill>
              </a:rPr>
              <a:pPr/>
              <a:t>Tuesday, August 23, 16</a:t>
            </a:fld>
            <a:endParaRPr lang="en-US" dirty="0">
              <a:solidFill>
                <a:srgbClr val="D2533C"/>
              </a:solidFill>
            </a:endParaRPr>
          </a:p>
        </p:txBody>
      </p:sp>
      <p:sp>
        <p:nvSpPr>
          <p:cNvPr id="4" name="Footer Placeholder 3"/>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7" name="Content Placeholder 6"/>
          <p:cNvSpPr>
            <a:spLocks noGrp="1"/>
          </p:cNvSpPr>
          <p:nvPr>
            <p:ph sz="quarter" idx="13"/>
          </p:nvPr>
        </p:nvSpPr>
        <p:spPr>
          <a:xfrm>
            <a:off x="261865" y="909977"/>
            <a:ext cx="8615360" cy="111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4"/>
          </p:nvPr>
        </p:nvSpPr>
        <p:spPr>
          <a:xfrm>
            <a:off x="261865" y="2198574"/>
            <a:ext cx="8615360" cy="11190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5"/>
          </p:nvPr>
        </p:nvSpPr>
        <p:spPr>
          <a:xfrm>
            <a:off x="261865" y="3583427"/>
            <a:ext cx="8615360" cy="1136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6"/>
          </p:nvPr>
        </p:nvSpPr>
        <p:spPr>
          <a:xfrm>
            <a:off x="261865" y="5043465"/>
            <a:ext cx="8615360" cy="11367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4153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C00F24-F966-CF49-8068-6ADF07E7F46C}"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340846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D2B401-7F18-7B4C-9ACE-9D35D2102D84}" type="datetime2">
              <a:rPr lang="en-US" smtClean="0">
                <a:solidFill>
                  <a:srgbClr val="F3F2DC"/>
                </a:solidFill>
              </a:rPr>
              <a:pPr/>
              <a:t>Tuesday, August 23, 16</a:t>
            </a:fld>
            <a:endParaRPr lang="en-US" dirty="0">
              <a:solidFill>
                <a:srgbClr val="F3F2D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495537"/>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1866" y="935846"/>
            <a:ext cx="4114800" cy="545581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37099" y="935846"/>
            <a:ext cx="4140125" cy="545581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atin typeface="Times New Roman"/>
                <a:cs typeface="Times New Roman"/>
              </a:defRPr>
            </a:lvl1pPr>
          </a:lstStyle>
          <a:p>
            <a:fld id="{7D69E258-4D54-C64C-9EDD-E377382A06A3}" type="datetime2">
              <a:rPr lang="en-US" smtClean="0">
                <a:solidFill>
                  <a:srgbClr val="D2533C"/>
                </a:solidFill>
              </a:rPr>
              <a:pPr/>
              <a:t>Tuesday, August 23, 16</a:t>
            </a:fld>
            <a:endParaRPr lang="en-US" dirty="0">
              <a:solidFill>
                <a:srgbClr val="D2533C"/>
              </a:solidFill>
            </a:endParaRPr>
          </a:p>
        </p:txBody>
      </p:sp>
      <p:sp>
        <p:nvSpPr>
          <p:cNvPr id="6" name="Footer Placeholder 5"/>
          <p:cNvSpPr>
            <a:spLocks noGrp="1"/>
          </p:cNvSpPr>
          <p:nvPr>
            <p:ph type="ftr" sz="quarter" idx="11"/>
          </p:nvPr>
        </p:nvSpPr>
        <p:spPr/>
        <p:txBody>
          <a:bodyPr/>
          <a:lstStyle>
            <a:lvl1pPr>
              <a:defRPr>
                <a:latin typeface="Times New Roman"/>
                <a:cs typeface="Times New Roman"/>
              </a:defRPr>
            </a:lvl1pPr>
          </a:lstStyle>
          <a:p>
            <a:pPr algn="r"/>
            <a:r>
              <a:rPr lang="en-US" smtClean="0"/>
              <a:t>Laxmikant Kalé and PPL (UIUC) – Parallel Migratable Objects </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957555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61865" y="914400"/>
            <a:ext cx="411480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61865" y="1714500"/>
            <a:ext cx="4114800" cy="46751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37100" y="914400"/>
            <a:ext cx="4140125"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37100" y="1714500"/>
            <a:ext cx="4140125" cy="46751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85FB449-5AC6-ED46-B790-A7BE5A6BD1BA}" type="datetime2">
              <a:rPr lang="en-US" smtClean="0">
                <a:solidFill>
                  <a:srgbClr val="D2533C"/>
                </a:solidFill>
              </a:rPr>
              <a:pPr/>
              <a:t>Tuesday, August 23, 16</a:t>
            </a:fld>
            <a:endParaRPr lang="en-US" dirty="0">
              <a:solidFill>
                <a:srgbClr val="D2533C"/>
              </a:solidFill>
            </a:endParaRPr>
          </a:p>
        </p:txBody>
      </p:sp>
      <p:sp>
        <p:nvSpPr>
          <p:cNvPr id="8" name="Footer Placeholder 7"/>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1136432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1866" y="935846"/>
            <a:ext cx="41148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37100" y="935846"/>
            <a:ext cx="4140124"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atin typeface="Times New Roman"/>
                <a:cs typeface="Times New Roman"/>
              </a:defRPr>
            </a:lvl1pPr>
          </a:lstStyle>
          <a:p>
            <a:fld id="{6665311F-FBB8-3F4F-AB44-FA9FC6D378BF}" type="datetime2">
              <a:rPr lang="en-US" smtClean="0">
                <a:solidFill>
                  <a:srgbClr val="D2533C"/>
                </a:solidFill>
              </a:rPr>
              <a:pPr/>
              <a:t>Tuesday, August 23, 16</a:t>
            </a:fld>
            <a:endParaRPr lang="en-US" dirty="0">
              <a:solidFill>
                <a:srgbClr val="D2533C"/>
              </a:solidFill>
            </a:endParaRPr>
          </a:p>
        </p:txBody>
      </p:sp>
      <p:sp>
        <p:nvSpPr>
          <p:cNvPr id="6" name="Footer Placeholder 5"/>
          <p:cNvSpPr>
            <a:spLocks noGrp="1"/>
          </p:cNvSpPr>
          <p:nvPr>
            <p:ph type="ftr" sz="quarter" idx="11"/>
          </p:nvPr>
        </p:nvSpPr>
        <p:spPr/>
        <p:txBody>
          <a:bodyPr/>
          <a:lstStyle>
            <a:lvl1pPr>
              <a:defRPr>
                <a:latin typeface="Times New Roman"/>
                <a:cs typeface="Times New Roman"/>
              </a:defRPr>
            </a:lvl1pPr>
          </a:lstStyle>
          <a:p>
            <a:pPr algn="r"/>
            <a:r>
              <a:rPr lang="en-US" smtClean="0"/>
              <a:t>Laxmikant Kalé and PPL (UIUC) – Parallel Migratable Objects </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
        <p:nvSpPr>
          <p:cNvPr id="9" name="Content Placeholder 8"/>
          <p:cNvSpPr>
            <a:spLocks noGrp="1"/>
          </p:cNvSpPr>
          <p:nvPr>
            <p:ph sz="quarter" idx="13"/>
          </p:nvPr>
        </p:nvSpPr>
        <p:spPr>
          <a:xfrm>
            <a:off x="261865" y="4829213"/>
            <a:ext cx="8615360" cy="1550950"/>
          </a:xfrm>
          <a:solidFill>
            <a:schemeClr val="tx2">
              <a:lumMod val="20000"/>
              <a:lumOff val="80000"/>
            </a:schemeClr>
          </a:solidFill>
          <a:ln>
            <a:solidFill>
              <a:schemeClr val="tx2"/>
            </a:solidFill>
          </a:ln>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4"/>
          </p:nvPr>
        </p:nvSpPr>
        <p:spPr>
          <a:xfrm>
            <a:off x="261865" y="4238625"/>
            <a:ext cx="8615359" cy="590550"/>
          </a:xfrm>
          <a:solidFill>
            <a:schemeClr val="tx2">
              <a:lumMod val="40000"/>
              <a:lumOff val="60000"/>
            </a:schemeClr>
          </a:solidFill>
          <a:ln>
            <a:solidFill>
              <a:schemeClr val="tx2"/>
            </a:solidFill>
          </a:ln>
        </p:spPr>
        <p:txBody>
          <a:bodyPr/>
          <a:lstStyle>
            <a:lvl1pPr marL="0" indent="0">
              <a:buNone/>
              <a:defRPr b="1"/>
            </a:lvl1pPr>
          </a:lstStyle>
          <a:p>
            <a:pPr lvl="0"/>
            <a:r>
              <a:rPr lang="en-US" smtClean="0"/>
              <a:t>Click to edit Master text styles</a:t>
            </a:r>
          </a:p>
        </p:txBody>
      </p:sp>
    </p:spTree>
    <p:extLst>
      <p:ext uri="{BB962C8B-B14F-4D97-AF65-F5344CB8AC3E}">
        <p14:creationId xmlns:p14="http://schemas.microsoft.com/office/powerpoint/2010/main" val="28519167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1F346E-52DB-E44A-B59F-83F8AEF2AB1A}" type="datetime2">
              <a:rPr lang="en-US" smtClean="0">
                <a:solidFill>
                  <a:srgbClr val="D2533C"/>
                </a:solidFill>
              </a:rPr>
              <a:pPr/>
              <a:t>Tuesday, August 23, 16</a:t>
            </a:fld>
            <a:endParaRPr lang="en-US" dirty="0">
              <a:solidFill>
                <a:srgbClr val="D2533C"/>
              </a:solidFill>
            </a:endParaRPr>
          </a:p>
        </p:txBody>
      </p:sp>
      <p:sp>
        <p:nvSpPr>
          <p:cNvPr id="4" name="Footer Placeholder 3"/>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9429842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2CA71-5792-4646-BF66-53A85237E79F}" type="datetime2">
              <a:rPr lang="en-US" smtClean="0">
                <a:solidFill>
                  <a:srgbClr val="D2533C"/>
                </a:solidFill>
              </a:rPr>
              <a:pPr/>
              <a:t>Tuesday, August 23, 16</a:t>
            </a:fld>
            <a:endParaRPr lang="en-US" dirty="0">
              <a:solidFill>
                <a:srgbClr val="D2533C"/>
              </a:solidFill>
            </a:endParaRPr>
          </a:p>
        </p:txBody>
      </p:sp>
      <p:sp>
        <p:nvSpPr>
          <p:cNvPr id="3" name="Footer Placeholder 2"/>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6717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1865" y="161144"/>
            <a:ext cx="2335031"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799" y="161144"/>
            <a:ext cx="5905425" cy="620877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1865" y="1625600"/>
            <a:ext cx="2335032" cy="474856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36B3D8-E95B-2C4A-9CD3-EC31F3CE3E7A}" type="datetime2">
              <a:rPr lang="en-US" smtClean="0">
                <a:solidFill>
                  <a:srgbClr val="D2533C"/>
                </a:solidFill>
              </a:rPr>
              <a:pPr/>
              <a:t>Tuesday, August 23, 16</a:t>
            </a:fld>
            <a:endParaRPr lang="en-US" dirty="0">
              <a:solidFill>
                <a:srgbClr val="D2533C"/>
              </a:solidFill>
            </a:endParaRPr>
          </a:p>
        </p:txBody>
      </p:sp>
      <p:sp>
        <p:nvSpPr>
          <p:cNvPr id="6" name="Footer Placeholder 5"/>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9" name="Straight Connector 8"/>
          <p:cNvCxnSpPr/>
          <p:nvPr/>
        </p:nvCxnSpPr>
        <p:spPr>
          <a:xfrm>
            <a:off x="2775010" y="161144"/>
            <a:ext cx="0" cy="620877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392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81" y="160020"/>
            <a:ext cx="2338015"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09" y="160020"/>
            <a:ext cx="6018615" cy="6178637"/>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61865" y="1663700"/>
            <a:ext cx="2335031" cy="47127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51EED1-354D-F043-BA49-5701C3D7E307}" type="datetime2">
              <a:rPr lang="en-US" smtClean="0">
                <a:solidFill>
                  <a:srgbClr val="D2533C"/>
                </a:solidFill>
              </a:rPr>
              <a:pPr/>
              <a:t>Tuesday, August 23, 16</a:t>
            </a:fld>
            <a:endParaRPr lang="en-US" dirty="0">
              <a:solidFill>
                <a:srgbClr val="D2533C"/>
              </a:solidFill>
            </a:endParaRPr>
          </a:p>
        </p:txBody>
      </p:sp>
      <p:sp>
        <p:nvSpPr>
          <p:cNvPr id="6" name="Footer Placeholder 5"/>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29275237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32DCE1-26A2-284F-8088-28EBAE81964E}" type="datetime2">
              <a:rPr lang="en-US" smtClean="0">
                <a:solidFill>
                  <a:srgbClr val="D2533C"/>
                </a:solidFill>
              </a:rPr>
              <a:pPr/>
              <a:t>Tuesday, August 23, 16</a:t>
            </a:fld>
            <a:endParaRPr lang="en-US" dirty="0">
              <a:solidFill>
                <a:srgbClr val="D2533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3755559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825" y="5080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1865" y="508000"/>
            <a:ext cx="6405635"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8DB774-9767-5644-ADC1-F271B8CD1C76}" type="datetime2">
              <a:rPr lang="en-US" smtClean="0">
                <a:solidFill>
                  <a:srgbClr val="D2533C"/>
                </a:solidFill>
              </a:rPr>
              <a:pPr/>
              <a:t>Tuesday, August 23, 16</a:t>
            </a:fld>
            <a:endParaRPr lang="en-US" dirty="0">
              <a:solidFill>
                <a:srgbClr val="D2533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3125430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2BF5D5-C014-6A4F-8386-15839DAA2553}"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79530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103" y="1734127"/>
            <a:ext cx="8904929" cy="698493"/>
          </a:xfrm>
        </p:spPr>
        <p:txBody>
          <a:bodyPr anchor="b">
            <a:normAutofit/>
          </a:bodyPr>
          <a:lstStyle>
            <a:lvl1pPr algn="ctr">
              <a:defRPr sz="4400" cap="small" baseline="0">
                <a:solidFill>
                  <a:schemeClr val="tx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404926" y="2849782"/>
            <a:ext cx="6400800" cy="700402"/>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DA8637E-6038-4B49-8FCC-832D8BA79C3A}" type="datetime2">
              <a:rPr lang="en-US" smtClean="0">
                <a:solidFill>
                  <a:srgbClr val="D2533C"/>
                </a:solidFill>
              </a:rPr>
              <a:pPr/>
              <a:t>Tuesday, August 23, 16</a:t>
            </a:fld>
            <a:endParaRPr lang="en-US" dirty="0">
              <a:solidFill>
                <a:srgbClr val="D2533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8" name="Straight Connector 7"/>
          <p:cNvCxnSpPr/>
          <p:nvPr/>
        </p:nvCxnSpPr>
        <p:spPr>
          <a:xfrm>
            <a:off x="685800" y="2444811"/>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userDrawn="1"/>
        </p:nvSpPr>
        <p:spPr>
          <a:xfrm>
            <a:off x="1404926" y="4774277"/>
            <a:ext cx="6400800" cy="70040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buClr>
                <a:srgbClr val="93A299"/>
              </a:buClr>
            </a:pPr>
            <a:fld id="{B07CD00D-ECE2-B341-910C-3E5E7B4740E6}" type="datetime4">
              <a:rPr lang="en-US" smtClean="0">
                <a:solidFill>
                  <a:srgbClr val="292934">
                    <a:lumMod val="75000"/>
                    <a:lumOff val="25000"/>
                  </a:srgbClr>
                </a:solidFill>
                <a:latin typeface="Times New Roman"/>
                <a:cs typeface="Times New Roman"/>
              </a:rPr>
              <a:pPr>
                <a:buClr>
                  <a:srgbClr val="93A299"/>
                </a:buClr>
              </a:pPr>
              <a:t>August 23, 2016</a:t>
            </a:fld>
            <a:endParaRPr lang="en-US" dirty="0">
              <a:solidFill>
                <a:srgbClr val="292934">
                  <a:lumMod val="75000"/>
                  <a:lumOff val="25000"/>
                </a:srgbClr>
              </a:solidFill>
              <a:latin typeface="Times New Roman"/>
              <a:cs typeface="Times New Roman"/>
            </a:endParaRPr>
          </a:p>
        </p:txBody>
      </p:sp>
      <p:sp>
        <p:nvSpPr>
          <p:cNvPr id="14" name="Content Placeholder 13"/>
          <p:cNvSpPr>
            <a:spLocks noGrp="1"/>
          </p:cNvSpPr>
          <p:nvPr>
            <p:ph sz="quarter" idx="13"/>
          </p:nvPr>
        </p:nvSpPr>
        <p:spPr>
          <a:xfrm>
            <a:off x="1404938" y="3700463"/>
            <a:ext cx="6400800" cy="1073150"/>
          </a:xfrm>
        </p:spPr>
        <p:txBody>
          <a:bodyPr>
            <a:normAutofit/>
          </a:bodyPr>
          <a:lstStyle>
            <a:lvl1pPr marL="0" indent="0" algn="ctr">
              <a:buNone/>
              <a:defRPr sz="1800"/>
            </a:lvl1pPr>
            <a:lvl2pPr marL="274320" indent="0">
              <a:buNone/>
              <a:defRPr/>
            </a:lvl2pPr>
            <a:lvl3pPr marL="548640" indent="0">
              <a:buNone/>
              <a:defRPr/>
            </a:lvl3pPr>
            <a:lvl4pPr marL="822960" indent="0">
              <a:buNone/>
              <a:defRPr/>
            </a:lvl4pPr>
            <a:lvl5pPr marL="1051560" indent="0">
              <a:buNone/>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8708419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35A774-4C58-664B-A14B-BC91C0736F42}" type="datetime2">
              <a:rPr lang="en-US" smtClean="0">
                <a:solidFill>
                  <a:srgbClr val="D2533C"/>
                </a:solidFill>
              </a:rPr>
              <a:pPr/>
              <a:t>Tuesday, August 23, 16</a:t>
            </a:fld>
            <a:endParaRPr lang="en-US" dirty="0">
              <a:solidFill>
                <a:srgbClr val="D2533C"/>
              </a:solidFill>
            </a:endParaRPr>
          </a:p>
        </p:txBody>
      </p:sp>
      <p:sp>
        <p:nvSpPr>
          <p:cNvPr id="4" name="Footer Placeholder 3"/>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7" name="Content Placeholder 6"/>
          <p:cNvSpPr>
            <a:spLocks noGrp="1"/>
          </p:cNvSpPr>
          <p:nvPr>
            <p:ph sz="quarter" idx="13"/>
          </p:nvPr>
        </p:nvSpPr>
        <p:spPr>
          <a:xfrm>
            <a:off x="457200" y="909977"/>
            <a:ext cx="8229600" cy="11185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8"/>
          <p:cNvSpPr>
            <a:spLocks noGrp="1"/>
          </p:cNvSpPr>
          <p:nvPr>
            <p:ph sz="quarter" idx="14"/>
          </p:nvPr>
        </p:nvSpPr>
        <p:spPr>
          <a:xfrm>
            <a:off x="457200" y="2198574"/>
            <a:ext cx="8229600" cy="11190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5"/>
          </p:nvPr>
        </p:nvSpPr>
        <p:spPr>
          <a:xfrm>
            <a:off x="457200" y="3583427"/>
            <a:ext cx="8229600" cy="1136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16"/>
          </p:nvPr>
        </p:nvSpPr>
        <p:spPr>
          <a:xfrm>
            <a:off x="457200" y="5043465"/>
            <a:ext cx="8229600" cy="11367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67660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935846"/>
            <a:ext cx="40386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35846"/>
            <a:ext cx="40386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lvl1pPr>
              <a:defRPr>
                <a:latin typeface="Times New Roman"/>
                <a:cs typeface="Times New Roman"/>
              </a:defRPr>
            </a:lvl1pPr>
          </a:lstStyle>
          <a:p>
            <a:fld id="{64B86317-84D8-4746-A81E-882493A8DCDB}" type="datetime2">
              <a:rPr lang="en-US" smtClean="0">
                <a:solidFill>
                  <a:srgbClr val="D2533C"/>
                </a:solidFill>
              </a:rPr>
              <a:pPr/>
              <a:t>Tuesday, August 23, 16</a:t>
            </a:fld>
            <a:endParaRPr lang="en-US" dirty="0">
              <a:solidFill>
                <a:srgbClr val="D2533C"/>
              </a:solidFill>
            </a:endParaRPr>
          </a:p>
        </p:txBody>
      </p:sp>
      <p:sp>
        <p:nvSpPr>
          <p:cNvPr id="6" name="Footer Placeholder 5"/>
          <p:cNvSpPr>
            <a:spLocks noGrp="1"/>
          </p:cNvSpPr>
          <p:nvPr>
            <p:ph type="ftr" sz="quarter" idx="11"/>
          </p:nvPr>
        </p:nvSpPr>
        <p:spPr/>
        <p:txBody>
          <a:bodyPr/>
          <a:lstStyle>
            <a:lvl1pPr>
              <a:defRPr>
                <a:latin typeface="Times New Roman"/>
                <a:cs typeface="Times New Roman"/>
              </a:defRPr>
            </a:lvl1pPr>
          </a:lstStyle>
          <a:p>
            <a:pPr algn="r"/>
            <a:r>
              <a:rPr lang="en-US" smtClean="0"/>
              <a:t>Laxmikant Kalé and PPL (UIUC) – Parallel Migratable Objects </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
        <p:nvSpPr>
          <p:cNvPr id="9" name="Content Placeholder 8"/>
          <p:cNvSpPr>
            <a:spLocks noGrp="1"/>
          </p:cNvSpPr>
          <p:nvPr>
            <p:ph sz="quarter" idx="13"/>
          </p:nvPr>
        </p:nvSpPr>
        <p:spPr>
          <a:xfrm>
            <a:off x="457200" y="4829213"/>
            <a:ext cx="8229600" cy="1550950"/>
          </a:xfrm>
          <a:solidFill>
            <a:schemeClr val="tx2">
              <a:lumMod val="20000"/>
              <a:lumOff val="80000"/>
            </a:schemeClr>
          </a:solidFill>
          <a:ln>
            <a:solidFill>
              <a:schemeClr val="tx2"/>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0"/>
          <p:cNvSpPr>
            <a:spLocks noGrp="1"/>
          </p:cNvSpPr>
          <p:nvPr>
            <p:ph type="body" sz="quarter" idx="14"/>
          </p:nvPr>
        </p:nvSpPr>
        <p:spPr>
          <a:xfrm>
            <a:off x="457200" y="4238625"/>
            <a:ext cx="8229600" cy="590550"/>
          </a:xfrm>
          <a:solidFill>
            <a:schemeClr val="tx2">
              <a:lumMod val="40000"/>
              <a:lumOff val="60000"/>
            </a:schemeClr>
          </a:solidFill>
          <a:ln>
            <a:solidFill>
              <a:schemeClr val="tx2"/>
            </a:solidFill>
          </a:ln>
        </p:spPr>
        <p:txBody>
          <a:bodyPr/>
          <a:lstStyle>
            <a:lvl1pPr marL="0" indent="0">
              <a:buNone/>
              <a:defRPr b="1"/>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13261247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103" y="1734127"/>
            <a:ext cx="8904929" cy="698493"/>
          </a:xfrm>
        </p:spPr>
        <p:txBody>
          <a:bodyPr anchor="b">
            <a:normAutofit/>
          </a:bodyPr>
          <a:lstStyle>
            <a:lvl1pPr algn="ctr">
              <a:defRPr sz="4400" cap="sm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04926" y="2849782"/>
            <a:ext cx="6400800" cy="700402"/>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DA37069-E226-BF41-A765-FD78E821673C}" type="datetime2">
              <a:rPr lang="en-US" smtClean="0">
                <a:solidFill>
                  <a:srgbClr val="D2533C"/>
                </a:solidFill>
              </a:rPr>
              <a:pPr/>
              <a:t>Tuesday, August 23, 16</a:t>
            </a:fld>
            <a:endParaRPr lang="en-US" dirty="0">
              <a:solidFill>
                <a:srgbClr val="D2533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8" name="Straight Connector 7"/>
          <p:cNvCxnSpPr/>
          <p:nvPr/>
        </p:nvCxnSpPr>
        <p:spPr>
          <a:xfrm>
            <a:off x="685800" y="2444811"/>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1404926" y="4774277"/>
            <a:ext cx="6400800" cy="70040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buClr>
                <a:srgbClr val="93A299"/>
              </a:buClr>
            </a:pPr>
            <a:fld id="{B07CD00D-ECE2-B341-910C-3E5E7B4740E6}" type="datetime4">
              <a:rPr lang="en-US" smtClean="0">
                <a:solidFill>
                  <a:srgbClr val="292934">
                    <a:lumMod val="75000"/>
                    <a:lumOff val="25000"/>
                  </a:srgbClr>
                </a:solidFill>
                <a:latin typeface="Times New Roman"/>
                <a:cs typeface="Times New Roman"/>
              </a:rPr>
              <a:pPr>
                <a:buClr>
                  <a:srgbClr val="93A299"/>
                </a:buClr>
              </a:pPr>
              <a:t>August 23, 2016</a:t>
            </a:fld>
            <a:endParaRPr lang="en-US" dirty="0">
              <a:solidFill>
                <a:srgbClr val="292934">
                  <a:lumMod val="75000"/>
                  <a:lumOff val="25000"/>
                </a:srgbClr>
              </a:solidFill>
              <a:latin typeface="Times New Roman"/>
              <a:cs typeface="Times New Roman"/>
            </a:endParaRPr>
          </a:p>
        </p:txBody>
      </p:sp>
      <p:sp>
        <p:nvSpPr>
          <p:cNvPr id="14" name="Content Placeholder 13"/>
          <p:cNvSpPr>
            <a:spLocks noGrp="1"/>
          </p:cNvSpPr>
          <p:nvPr>
            <p:ph sz="quarter" idx="13"/>
          </p:nvPr>
        </p:nvSpPr>
        <p:spPr>
          <a:xfrm>
            <a:off x="1404938" y="3700463"/>
            <a:ext cx="6400800" cy="1073150"/>
          </a:xfrm>
        </p:spPr>
        <p:txBody>
          <a:bodyPr>
            <a:normAutofit/>
          </a:bodyPr>
          <a:lstStyle>
            <a:lvl1pPr marL="0" indent="0" algn="ctr">
              <a:buNone/>
              <a:defRPr sz="1800"/>
            </a:lvl1pPr>
            <a:lvl2pPr marL="274320" indent="0">
              <a:buNone/>
              <a:defRPr/>
            </a:lvl2pPr>
            <a:lvl3pPr marL="548640" indent="0">
              <a:buNone/>
              <a:defRPr/>
            </a:lvl3pPr>
            <a:lvl4pPr marL="822960" indent="0">
              <a:buNone/>
              <a:defRPr/>
            </a:lvl4pPr>
            <a:lvl5pPr marL="1051560" indent="0">
              <a:buNone/>
              <a:defRPr/>
            </a:lvl5pPr>
          </a:lstStyle>
          <a:p>
            <a:pPr lvl="0"/>
            <a:r>
              <a:rPr lang="en-US" smtClean="0"/>
              <a:t>Click to edit Master text styles</a:t>
            </a:r>
          </a:p>
        </p:txBody>
      </p:sp>
      <p:sp>
        <p:nvSpPr>
          <p:cNvPr id="11" name="Subtitle 2"/>
          <p:cNvSpPr txBox="1">
            <a:spLocks/>
          </p:cNvSpPr>
          <p:nvPr userDrawn="1"/>
        </p:nvSpPr>
        <p:spPr>
          <a:xfrm>
            <a:off x="1404926" y="4774277"/>
            <a:ext cx="6400800" cy="70040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buClr>
                <a:srgbClr val="93A299"/>
              </a:buClr>
            </a:pPr>
            <a:fld id="{B07CD00D-ECE2-B341-910C-3E5E7B4740E6}" type="datetime4">
              <a:rPr lang="en-US" smtClean="0">
                <a:solidFill>
                  <a:srgbClr val="292934">
                    <a:lumMod val="75000"/>
                    <a:lumOff val="25000"/>
                  </a:srgbClr>
                </a:solidFill>
                <a:latin typeface="Times New Roman"/>
                <a:cs typeface="Times New Roman"/>
              </a:rPr>
              <a:pPr>
                <a:buClr>
                  <a:srgbClr val="93A299"/>
                </a:buClr>
              </a:pPr>
              <a:t>August 23, 2016</a:t>
            </a:fld>
            <a:endParaRPr lang="en-US" dirty="0">
              <a:solidFill>
                <a:srgbClr val="292934">
                  <a:lumMod val="75000"/>
                  <a:lumOff val="25000"/>
                </a:srgbClr>
              </a:solidFill>
              <a:latin typeface="Times New Roman"/>
              <a:cs typeface="Times New Roman"/>
            </a:endParaRPr>
          </a:p>
        </p:txBody>
      </p:sp>
    </p:spTree>
    <p:extLst>
      <p:ext uri="{BB962C8B-B14F-4D97-AF65-F5344CB8AC3E}">
        <p14:creationId xmlns:p14="http://schemas.microsoft.com/office/powerpoint/2010/main" val="37031476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87846A-E4F8-3D44-BC1B-5A87C5296E83}" type="datetime2">
              <a:rPr lang="en-US" smtClean="0">
                <a:solidFill>
                  <a:srgbClr val="D2533C"/>
                </a:solidFill>
              </a:rPr>
              <a:pPr/>
              <a:t>Tuesday, August 23, 16</a:t>
            </a:fld>
            <a:endParaRPr lang="en-US" dirty="0">
              <a:solidFill>
                <a:srgbClr val="D2533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35964050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371B83-0317-574D-B519-E89FBF6388B2}" type="datetime2">
              <a:rPr lang="en-US" smtClean="0">
                <a:solidFill>
                  <a:srgbClr val="D2533C"/>
                </a:solidFill>
              </a:rPr>
              <a:pPr/>
              <a:t>Tuesday, August 23, 16</a:t>
            </a:fld>
            <a:endParaRPr lang="en-US" dirty="0">
              <a:solidFill>
                <a:srgbClr val="D2533C"/>
              </a:solidFill>
            </a:endParaRPr>
          </a:p>
        </p:txBody>
      </p:sp>
      <p:sp>
        <p:nvSpPr>
          <p:cNvPr id="4" name="Footer Placeholder 3"/>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7" name="Content Placeholder 6"/>
          <p:cNvSpPr>
            <a:spLocks noGrp="1"/>
          </p:cNvSpPr>
          <p:nvPr>
            <p:ph sz="quarter" idx="13"/>
          </p:nvPr>
        </p:nvSpPr>
        <p:spPr>
          <a:xfrm>
            <a:off x="261865" y="909977"/>
            <a:ext cx="8615360" cy="111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4"/>
          </p:nvPr>
        </p:nvSpPr>
        <p:spPr>
          <a:xfrm>
            <a:off x="261865" y="2198574"/>
            <a:ext cx="8615360" cy="11190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5"/>
          </p:nvPr>
        </p:nvSpPr>
        <p:spPr>
          <a:xfrm>
            <a:off x="261865" y="3583427"/>
            <a:ext cx="8615360" cy="1136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6"/>
          </p:nvPr>
        </p:nvSpPr>
        <p:spPr>
          <a:xfrm>
            <a:off x="261865" y="5043465"/>
            <a:ext cx="8615360" cy="11367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86977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D2B401-7F18-7B4C-9ACE-9D35D2102D84}" type="datetime2">
              <a:rPr lang="en-US" smtClean="0">
                <a:solidFill>
                  <a:srgbClr val="F3F2DC"/>
                </a:solidFill>
              </a:rPr>
              <a:pPr/>
              <a:t>Tuesday, August 23, 16</a:t>
            </a:fld>
            <a:endParaRPr lang="en-US" dirty="0">
              <a:solidFill>
                <a:srgbClr val="F3F2D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23162"/>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1866" y="935846"/>
            <a:ext cx="4114800" cy="545581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37099" y="935846"/>
            <a:ext cx="4140125" cy="545581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atin typeface="Times New Roman"/>
                <a:cs typeface="Times New Roman"/>
              </a:defRPr>
            </a:lvl1pPr>
          </a:lstStyle>
          <a:p>
            <a:fld id="{7D69E258-4D54-C64C-9EDD-E377382A06A3}" type="datetime2">
              <a:rPr lang="en-US" smtClean="0">
                <a:solidFill>
                  <a:srgbClr val="D2533C"/>
                </a:solidFill>
              </a:rPr>
              <a:pPr/>
              <a:t>Tuesday, August 23, 16</a:t>
            </a:fld>
            <a:endParaRPr lang="en-US" dirty="0">
              <a:solidFill>
                <a:srgbClr val="D2533C"/>
              </a:solidFill>
            </a:endParaRPr>
          </a:p>
        </p:txBody>
      </p:sp>
      <p:sp>
        <p:nvSpPr>
          <p:cNvPr id="6" name="Footer Placeholder 5"/>
          <p:cNvSpPr>
            <a:spLocks noGrp="1"/>
          </p:cNvSpPr>
          <p:nvPr>
            <p:ph type="ftr" sz="quarter" idx="11"/>
          </p:nvPr>
        </p:nvSpPr>
        <p:spPr/>
        <p:txBody>
          <a:bodyPr/>
          <a:lstStyle>
            <a:lvl1pPr>
              <a:defRPr>
                <a:latin typeface="Times New Roman"/>
                <a:cs typeface="Times New Roman"/>
              </a:defRPr>
            </a:lvl1pPr>
          </a:lstStyle>
          <a:p>
            <a:pPr algn="r"/>
            <a:r>
              <a:rPr lang="en-US" smtClean="0"/>
              <a:t>Laxmikant Kalé and PPL (UIUC) – Parallel Migratable Objects </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7220977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61865" y="914400"/>
            <a:ext cx="411480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61865" y="1714500"/>
            <a:ext cx="4114800" cy="46751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37100" y="914400"/>
            <a:ext cx="4140125"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37100" y="1714500"/>
            <a:ext cx="4140125" cy="46751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85FB449-5AC6-ED46-B790-A7BE5A6BD1BA}" type="datetime2">
              <a:rPr lang="en-US" smtClean="0">
                <a:solidFill>
                  <a:srgbClr val="D2533C"/>
                </a:solidFill>
              </a:rPr>
              <a:pPr/>
              <a:t>Tuesday, August 23, 16</a:t>
            </a:fld>
            <a:endParaRPr lang="en-US" dirty="0">
              <a:solidFill>
                <a:srgbClr val="D2533C"/>
              </a:solidFill>
            </a:endParaRPr>
          </a:p>
        </p:txBody>
      </p:sp>
      <p:sp>
        <p:nvSpPr>
          <p:cNvPr id="8" name="Footer Placeholder 7"/>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28400459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1866" y="935846"/>
            <a:ext cx="41148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37100" y="935846"/>
            <a:ext cx="4140124"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atin typeface="Times New Roman"/>
                <a:cs typeface="Times New Roman"/>
              </a:defRPr>
            </a:lvl1pPr>
          </a:lstStyle>
          <a:p>
            <a:fld id="{6665311F-FBB8-3F4F-AB44-FA9FC6D378BF}" type="datetime2">
              <a:rPr lang="en-US" smtClean="0">
                <a:solidFill>
                  <a:srgbClr val="D2533C"/>
                </a:solidFill>
              </a:rPr>
              <a:pPr/>
              <a:t>Tuesday, August 23, 16</a:t>
            </a:fld>
            <a:endParaRPr lang="en-US" dirty="0">
              <a:solidFill>
                <a:srgbClr val="D2533C"/>
              </a:solidFill>
            </a:endParaRPr>
          </a:p>
        </p:txBody>
      </p:sp>
      <p:sp>
        <p:nvSpPr>
          <p:cNvPr id="6" name="Footer Placeholder 5"/>
          <p:cNvSpPr>
            <a:spLocks noGrp="1"/>
          </p:cNvSpPr>
          <p:nvPr>
            <p:ph type="ftr" sz="quarter" idx="11"/>
          </p:nvPr>
        </p:nvSpPr>
        <p:spPr/>
        <p:txBody>
          <a:bodyPr/>
          <a:lstStyle>
            <a:lvl1pPr>
              <a:defRPr>
                <a:latin typeface="Times New Roman"/>
                <a:cs typeface="Times New Roman"/>
              </a:defRPr>
            </a:lvl1pPr>
          </a:lstStyle>
          <a:p>
            <a:pPr algn="r"/>
            <a:r>
              <a:rPr lang="en-US" smtClean="0"/>
              <a:t>Laxmikant Kalé and PPL (UIUC) – Parallel Migratable Objects </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
        <p:nvSpPr>
          <p:cNvPr id="9" name="Content Placeholder 8"/>
          <p:cNvSpPr>
            <a:spLocks noGrp="1"/>
          </p:cNvSpPr>
          <p:nvPr>
            <p:ph sz="quarter" idx="13"/>
          </p:nvPr>
        </p:nvSpPr>
        <p:spPr>
          <a:xfrm>
            <a:off x="261865" y="4829213"/>
            <a:ext cx="8615360" cy="1550950"/>
          </a:xfrm>
          <a:solidFill>
            <a:schemeClr val="tx2">
              <a:lumMod val="20000"/>
              <a:lumOff val="80000"/>
            </a:schemeClr>
          </a:solidFill>
          <a:ln>
            <a:solidFill>
              <a:schemeClr val="tx2"/>
            </a:solidFill>
          </a:ln>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4"/>
          </p:nvPr>
        </p:nvSpPr>
        <p:spPr>
          <a:xfrm>
            <a:off x="261865" y="4238625"/>
            <a:ext cx="8615359" cy="590550"/>
          </a:xfrm>
          <a:solidFill>
            <a:schemeClr val="tx2">
              <a:lumMod val="40000"/>
              <a:lumOff val="60000"/>
            </a:schemeClr>
          </a:solidFill>
          <a:ln>
            <a:solidFill>
              <a:schemeClr val="tx2"/>
            </a:solidFill>
          </a:ln>
        </p:spPr>
        <p:txBody>
          <a:bodyPr/>
          <a:lstStyle>
            <a:lvl1pPr marL="0" indent="0">
              <a:buNone/>
              <a:defRPr b="1"/>
            </a:lvl1pPr>
          </a:lstStyle>
          <a:p>
            <a:pPr lvl="0"/>
            <a:r>
              <a:rPr lang="en-US" smtClean="0"/>
              <a:t>Click to edit Master text styles</a:t>
            </a:r>
          </a:p>
        </p:txBody>
      </p:sp>
    </p:spTree>
    <p:extLst>
      <p:ext uri="{BB962C8B-B14F-4D97-AF65-F5344CB8AC3E}">
        <p14:creationId xmlns:p14="http://schemas.microsoft.com/office/powerpoint/2010/main" val="3490690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B82ED7-C096-7746-A529-668955A947C2}"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391363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1F346E-52DB-E44A-B59F-83F8AEF2AB1A}" type="datetime2">
              <a:rPr lang="en-US" smtClean="0">
                <a:solidFill>
                  <a:srgbClr val="D2533C"/>
                </a:solidFill>
              </a:rPr>
              <a:pPr/>
              <a:t>Tuesday, August 23, 16</a:t>
            </a:fld>
            <a:endParaRPr lang="en-US" dirty="0">
              <a:solidFill>
                <a:srgbClr val="D2533C"/>
              </a:solidFill>
            </a:endParaRPr>
          </a:p>
        </p:txBody>
      </p:sp>
      <p:sp>
        <p:nvSpPr>
          <p:cNvPr id="4" name="Footer Placeholder 3"/>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20960548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2CA71-5792-4646-BF66-53A85237E79F}" type="datetime2">
              <a:rPr lang="en-US" smtClean="0">
                <a:solidFill>
                  <a:srgbClr val="D2533C"/>
                </a:solidFill>
              </a:rPr>
              <a:pPr/>
              <a:t>Tuesday, August 23, 16</a:t>
            </a:fld>
            <a:endParaRPr lang="en-US" dirty="0">
              <a:solidFill>
                <a:srgbClr val="D2533C"/>
              </a:solidFill>
            </a:endParaRPr>
          </a:p>
        </p:txBody>
      </p:sp>
      <p:sp>
        <p:nvSpPr>
          <p:cNvPr id="3" name="Footer Placeholder 2"/>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29823349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1865" y="161144"/>
            <a:ext cx="2335031"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799" y="161144"/>
            <a:ext cx="5905425" cy="620877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1865" y="1625600"/>
            <a:ext cx="2335032" cy="474856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36B3D8-E95B-2C4A-9CD3-EC31F3CE3E7A}" type="datetime2">
              <a:rPr lang="en-US" smtClean="0">
                <a:solidFill>
                  <a:srgbClr val="D2533C"/>
                </a:solidFill>
              </a:rPr>
              <a:pPr/>
              <a:t>Tuesday, August 23, 16</a:t>
            </a:fld>
            <a:endParaRPr lang="en-US" dirty="0">
              <a:solidFill>
                <a:srgbClr val="D2533C"/>
              </a:solidFill>
            </a:endParaRPr>
          </a:p>
        </p:txBody>
      </p:sp>
      <p:sp>
        <p:nvSpPr>
          <p:cNvPr id="6" name="Footer Placeholder 5"/>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9" name="Straight Connector 8"/>
          <p:cNvCxnSpPr/>
          <p:nvPr/>
        </p:nvCxnSpPr>
        <p:spPr>
          <a:xfrm>
            <a:off x="2775010" y="161144"/>
            <a:ext cx="0" cy="620877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3008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81" y="160020"/>
            <a:ext cx="2338015"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09" y="160020"/>
            <a:ext cx="6018615" cy="6178637"/>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61865" y="1663700"/>
            <a:ext cx="2335031" cy="47127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51EED1-354D-F043-BA49-5701C3D7E307}" type="datetime2">
              <a:rPr lang="en-US" smtClean="0">
                <a:solidFill>
                  <a:srgbClr val="D2533C"/>
                </a:solidFill>
              </a:rPr>
              <a:pPr/>
              <a:t>Tuesday, August 23, 16</a:t>
            </a:fld>
            <a:endParaRPr lang="en-US" dirty="0">
              <a:solidFill>
                <a:srgbClr val="D2533C"/>
              </a:solidFill>
            </a:endParaRPr>
          </a:p>
        </p:txBody>
      </p:sp>
      <p:sp>
        <p:nvSpPr>
          <p:cNvPr id="6" name="Footer Placeholder 5"/>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328588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32DCE1-26A2-284F-8088-28EBAE81964E}" type="datetime2">
              <a:rPr lang="en-US" smtClean="0">
                <a:solidFill>
                  <a:srgbClr val="D2533C"/>
                </a:solidFill>
              </a:rPr>
              <a:pPr/>
              <a:t>Tuesday, August 23, 16</a:t>
            </a:fld>
            <a:endParaRPr lang="en-US" dirty="0">
              <a:solidFill>
                <a:srgbClr val="D2533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5269801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825" y="5080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1865" y="508000"/>
            <a:ext cx="6405635"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8DB774-9767-5644-ADC1-F271B8CD1C76}" type="datetime2">
              <a:rPr lang="en-US" smtClean="0">
                <a:solidFill>
                  <a:srgbClr val="D2533C"/>
                </a:solidFill>
              </a:rPr>
              <a:pPr/>
              <a:t>Tuesday, August 23, 16</a:t>
            </a:fld>
            <a:endParaRPr lang="en-US" dirty="0">
              <a:solidFill>
                <a:srgbClr val="D2533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31887442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103" y="1734127"/>
            <a:ext cx="8904929" cy="698493"/>
          </a:xfrm>
        </p:spPr>
        <p:txBody>
          <a:bodyPr anchor="b">
            <a:normAutofit/>
          </a:bodyPr>
          <a:lstStyle>
            <a:lvl1pPr algn="ctr">
              <a:defRPr sz="4400" cap="small" baseline="0">
                <a:solidFill>
                  <a:schemeClr val="tx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404926" y="2849782"/>
            <a:ext cx="6400800" cy="700402"/>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DA8637E-6038-4B49-8FCC-832D8BA79C3A}" type="datetime2">
              <a:rPr lang="en-US" smtClean="0">
                <a:solidFill>
                  <a:srgbClr val="D2533C"/>
                </a:solidFill>
              </a:rPr>
              <a:pPr/>
              <a:t>Tuesday, August 23, 16</a:t>
            </a:fld>
            <a:endParaRPr lang="en-US" dirty="0">
              <a:solidFill>
                <a:srgbClr val="D2533C"/>
              </a:solidFill>
            </a:endParaRP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8" name="Straight Connector 7"/>
          <p:cNvCxnSpPr/>
          <p:nvPr/>
        </p:nvCxnSpPr>
        <p:spPr>
          <a:xfrm>
            <a:off x="685800" y="2444811"/>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userDrawn="1"/>
        </p:nvSpPr>
        <p:spPr>
          <a:xfrm>
            <a:off x="1404926" y="4774277"/>
            <a:ext cx="6400800" cy="70040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buClr>
                <a:srgbClr val="93A299"/>
              </a:buClr>
            </a:pPr>
            <a:fld id="{B07CD00D-ECE2-B341-910C-3E5E7B4740E6}" type="datetime4">
              <a:rPr lang="en-US" smtClean="0">
                <a:solidFill>
                  <a:srgbClr val="292934">
                    <a:lumMod val="75000"/>
                    <a:lumOff val="25000"/>
                  </a:srgbClr>
                </a:solidFill>
                <a:latin typeface="Times New Roman"/>
                <a:cs typeface="Times New Roman"/>
              </a:rPr>
              <a:pPr>
                <a:buClr>
                  <a:srgbClr val="93A299"/>
                </a:buClr>
              </a:pPr>
              <a:t>August 23, 2016</a:t>
            </a:fld>
            <a:endParaRPr lang="en-US" dirty="0">
              <a:solidFill>
                <a:srgbClr val="292934">
                  <a:lumMod val="75000"/>
                  <a:lumOff val="25000"/>
                </a:srgbClr>
              </a:solidFill>
              <a:latin typeface="Times New Roman"/>
              <a:cs typeface="Times New Roman"/>
            </a:endParaRPr>
          </a:p>
        </p:txBody>
      </p:sp>
      <p:sp>
        <p:nvSpPr>
          <p:cNvPr id="14" name="Content Placeholder 13"/>
          <p:cNvSpPr>
            <a:spLocks noGrp="1"/>
          </p:cNvSpPr>
          <p:nvPr>
            <p:ph sz="quarter" idx="13"/>
          </p:nvPr>
        </p:nvSpPr>
        <p:spPr>
          <a:xfrm>
            <a:off x="1404938" y="3700463"/>
            <a:ext cx="6400800" cy="1073150"/>
          </a:xfrm>
        </p:spPr>
        <p:txBody>
          <a:bodyPr>
            <a:normAutofit/>
          </a:bodyPr>
          <a:lstStyle>
            <a:lvl1pPr marL="0" indent="0" algn="ctr">
              <a:buNone/>
              <a:defRPr sz="1800"/>
            </a:lvl1pPr>
            <a:lvl2pPr marL="274320" indent="0">
              <a:buNone/>
              <a:defRPr/>
            </a:lvl2pPr>
            <a:lvl3pPr marL="548640" indent="0">
              <a:buNone/>
              <a:defRPr/>
            </a:lvl3pPr>
            <a:lvl4pPr marL="822960" indent="0">
              <a:buNone/>
              <a:defRPr/>
            </a:lvl4pPr>
            <a:lvl5pPr marL="1051560" indent="0">
              <a:buNone/>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2160342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35A774-4C58-664B-A14B-BC91C0736F42}" type="datetime2">
              <a:rPr lang="en-US" smtClean="0">
                <a:solidFill>
                  <a:srgbClr val="D2533C"/>
                </a:solidFill>
              </a:rPr>
              <a:pPr/>
              <a:t>Tuesday, August 23, 16</a:t>
            </a:fld>
            <a:endParaRPr lang="en-US" dirty="0">
              <a:solidFill>
                <a:srgbClr val="D2533C"/>
              </a:solidFill>
            </a:endParaRPr>
          </a:p>
        </p:txBody>
      </p:sp>
      <p:sp>
        <p:nvSpPr>
          <p:cNvPr id="4" name="Footer Placeholder 3"/>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7" name="Content Placeholder 6"/>
          <p:cNvSpPr>
            <a:spLocks noGrp="1"/>
          </p:cNvSpPr>
          <p:nvPr>
            <p:ph sz="quarter" idx="13"/>
          </p:nvPr>
        </p:nvSpPr>
        <p:spPr>
          <a:xfrm>
            <a:off x="457200" y="909977"/>
            <a:ext cx="8229600" cy="11185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8"/>
          <p:cNvSpPr>
            <a:spLocks noGrp="1"/>
          </p:cNvSpPr>
          <p:nvPr>
            <p:ph sz="quarter" idx="14"/>
          </p:nvPr>
        </p:nvSpPr>
        <p:spPr>
          <a:xfrm>
            <a:off x="457200" y="2198574"/>
            <a:ext cx="8229600" cy="11190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5"/>
          </p:nvPr>
        </p:nvSpPr>
        <p:spPr>
          <a:xfrm>
            <a:off x="457200" y="3583427"/>
            <a:ext cx="8229600" cy="1136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16"/>
          </p:nvPr>
        </p:nvSpPr>
        <p:spPr>
          <a:xfrm>
            <a:off x="457200" y="5043465"/>
            <a:ext cx="8229600" cy="11367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00912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935846"/>
            <a:ext cx="40386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35846"/>
            <a:ext cx="40386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lvl1pPr>
              <a:defRPr>
                <a:latin typeface="Times New Roman"/>
                <a:cs typeface="Times New Roman"/>
              </a:defRPr>
            </a:lvl1pPr>
          </a:lstStyle>
          <a:p>
            <a:fld id="{64B86317-84D8-4746-A81E-882493A8DCDB}" type="datetime2">
              <a:rPr lang="en-US" smtClean="0">
                <a:solidFill>
                  <a:srgbClr val="D2533C"/>
                </a:solidFill>
              </a:rPr>
              <a:pPr/>
              <a:t>Tuesday, August 23, 16</a:t>
            </a:fld>
            <a:endParaRPr lang="en-US" dirty="0">
              <a:solidFill>
                <a:srgbClr val="D2533C"/>
              </a:solidFill>
            </a:endParaRPr>
          </a:p>
        </p:txBody>
      </p:sp>
      <p:sp>
        <p:nvSpPr>
          <p:cNvPr id="6" name="Footer Placeholder 5"/>
          <p:cNvSpPr>
            <a:spLocks noGrp="1"/>
          </p:cNvSpPr>
          <p:nvPr>
            <p:ph type="ftr" sz="quarter" idx="11"/>
          </p:nvPr>
        </p:nvSpPr>
        <p:spPr/>
        <p:txBody>
          <a:bodyPr/>
          <a:lstStyle>
            <a:lvl1pPr>
              <a:defRPr>
                <a:latin typeface="Times New Roman"/>
                <a:cs typeface="Times New Roman"/>
              </a:defRPr>
            </a:lvl1pPr>
          </a:lstStyle>
          <a:p>
            <a:pPr algn="r"/>
            <a:r>
              <a:rPr lang="en-US" smtClean="0"/>
              <a:t>Laxmikant Kalé and PPL (UIUC) – Parallel Migratable Objects </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
        <p:nvSpPr>
          <p:cNvPr id="9" name="Content Placeholder 8"/>
          <p:cNvSpPr>
            <a:spLocks noGrp="1"/>
          </p:cNvSpPr>
          <p:nvPr>
            <p:ph sz="quarter" idx="13"/>
          </p:nvPr>
        </p:nvSpPr>
        <p:spPr>
          <a:xfrm>
            <a:off x="457200" y="4829213"/>
            <a:ext cx="8229600" cy="1550950"/>
          </a:xfrm>
          <a:solidFill>
            <a:schemeClr val="tx2">
              <a:lumMod val="20000"/>
              <a:lumOff val="80000"/>
            </a:schemeClr>
          </a:solidFill>
          <a:ln>
            <a:solidFill>
              <a:schemeClr val="tx2"/>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0"/>
          <p:cNvSpPr>
            <a:spLocks noGrp="1"/>
          </p:cNvSpPr>
          <p:nvPr>
            <p:ph type="body" sz="quarter" idx="14"/>
          </p:nvPr>
        </p:nvSpPr>
        <p:spPr>
          <a:xfrm>
            <a:off x="457200" y="4238625"/>
            <a:ext cx="8229600" cy="590550"/>
          </a:xfrm>
          <a:solidFill>
            <a:schemeClr val="tx2">
              <a:lumMod val="40000"/>
              <a:lumOff val="60000"/>
            </a:schemeClr>
          </a:solidFill>
          <a:ln>
            <a:solidFill>
              <a:schemeClr val="tx2"/>
            </a:solidFill>
          </a:ln>
        </p:spPr>
        <p:txBody>
          <a:bodyPr/>
          <a:lstStyle>
            <a:lvl1pPr marL="0" indent="0">
              <a:buNone/>
              <a:defRPr b="1"/>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1006872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4634A-4A00-9747-9920-AB73002D7EE1}"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09711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332A31-EB83-EC47-92C4-C87A2241C3AC}"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02746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850CF4-F1CF-6741-AD6E-86CE3973702A}"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77825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6D541A-9C1D-2F47-9FA8-ACCC97618ED2}"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057761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theme" Target="../theme/theme2.xml"/><Relationship Id="rId17" Type="http://schemas.openxmlformats.org/officeDocument/2006/relationships/image" Target="../media/image1.png"/><Relationship Id="rId18"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theme" Target="../theme/theme4.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574B33-04F6-CB4D-97F0-5B7B0222DFAC}"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1FB1DA-2090-B048-95F2-510957A901A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55188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52400"/>
            <a:ext cx="8534400" cy="8382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219200"/>
            <a:ext cx="8305800" cy="4906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00800"/>
            <a:ext cx="2133600" cy="365125"/>
          </a:xfrm>
          <a:prstGeom prst="rect">
            <a:avLst/>
          </a:prstGeom>
        </p:spPr>
        <p:txBody>
          <a:bodyPr vert="horz" lIns="91440" tIns="45720" rIns="91440" bIns="45720" rtlCol="0" anchor="ctr"/>
          <a:lstStyle>
            <a:lvl1pPr algn="l">
              <a:defRPr sz="1000" baseline="0">
                <a:solidFill>
                  <a:schemeClr val="tx2">
                    <a:lumMod val="40000"/>
                    <a:lumOff val="60000"/>
                  </a:schemeClr>
                </a:solidFill>
                <a:latin typeface="Book Antiqua" pitchFamily="18" charset="0"/>
              </a:defRPr>
            </a:lvl1pPr>
          </a:lstStyle>
          <a:p>
            <a:pPr defTabSz="914400" fontAlgn="base">
              <a:spcBef>
                <a:spcPct val="0"/>
              </a:spcBef>
              <a:spcAft>
                <a:spcPct val="0"/>
              </a:spcAft>
              <a:defRPr/>
            </a:pPr>
            <a:fld id="{5906CF13-464E-A749-96E8-92E6ED040775}" type="datetime1">
              <a:rPr lang="en-US" smtClean="0">
                <a:solidFill>
                  <a:srgbClr val="575F6D">
                    <a:lumMod val="40000"/>
                    <a:lumOff val="60000"/>
                  </a:srgbClr>
                </a:solidFill>
              </a:rPr>
              <a:pPr defTabSz="914400" fontAlgn="base">
                <a:spcBef>
                  <a:spcPct val="0"/>
                </a:spcBef>
                <a:spcAft>
                  <a:spcPct val="0"/>
                </a:spcAft>
                <a:defRPr/>
              </a:pPr>
              <a:t>8/23/16</a:t>
            </a:fld>
            <a:endParaRPr lang="en-US" dirty="0">
              <a:solidFill>
                <a:srgbClr val="575F6D">
                  <a:lumMod val="40000"/>
                  <a:lumOff val="60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baseline="0">
                <a:solidFill>
                  <a:schemeClr val="tx2">
                    <a:lumMod val="40000"/>
                    <a:lumOff val="60000"/>
                  </a:schemeClr>
                </a:solidFill>
                <a:latin typeface="Book Antiqua" pitchFamily="18" charset="0"/>
              </a:defRPr>
            </a:lvl1pPr>
          </a:lstStyle>
          <a:p>
            <a:pPr defTabSz="914400" fontAlgn="base">
              <a:spcBef>
                <a:spcPct val="0"/>
              </a:spcBef>
              <a:spcAft>
                <a:spcPct val="0"/>
              </a:spcAft>
              <a:defRPr/>
            </a:pPr>
            <a:endParaRPr lang="en-US" dirty="0">
              <a:solidFill>
                <a:srgbClr val="575F6D">
                  <a:lumMod val="40000"/>
                  <a:lumOff val="60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baseline="0">
                <a:solidFill>
                  <a:schemeClr val="tx1">
                    <a:tint val="75000"/>
                  </a:schemeClr>
                </a:solidFill>
                <a:latin typeface="Book Antiqua" pitchFamily="18" charset="0"/>
              </a:defRPr>
            </a:lvl1pPr>
          </a:lstStyle>
          <a:p>
            <a:pPr defTabSz="914400" fontAlgn="base">
              <a:spcBef>
                <a:spcPct val="0"/>
              </a:spcBef>
              <a:spcAft>
                <a:spcPct val="0"/>
              </a:spcAft>
              <a:defRPr/>
            </a:pPr>
            <a:fld id="{046557ED-B28C-4E0E-B69D-3B43209DE75C}" type="slidenum">
              <a:rPr lang="en-US" smtClean="0">
                <a:solidFill>
                  <a:prstClr val="black">
                    <a:tint val="75000"/>
                  </a:prstClr>
                </a:solidFill>
              </a:rPr>
              <a:pPr defTabSz="914400" fontAlgn="base">
                <a:spcBef>
                  <a:spcPct val="0"/>
                </a:spcBef>
                <a:spcAft>
                  <a:spcPct val="0"/>
                </a:spcAft>
                <a:defRPr/>
              </a:pPr>
              <a:t>‹#›</a:t>
            </a:fld>
            <a:endParaRPr lang="en-US" dirty="0">
              <a:solidFill>
                <a:prstClr val="black">
                  <a:tint val="75000"/>
                </a:prstClr>
              </a:solidFill>
            </a:endParaRPr>
          </a:p>
        </p:txBody>
      </p:sp>
      <p:pic>
        <p:nvPicPr>
          <p:cNvPr id="8" name="Picture 7" descr="ppl-logo-white-s.png"/>
          <p:cNvPicPr>
            <a:picLocks noChangeAspect="1"/>
          </p:cNvPicPr>
          <p:nvPr userDrawn="1"/>
        </p:nvPicPr>
        <p:blipFill>
          <a:blip r:embed="rId17" cstate="print">
            <a:extLst>
              <a:ext uri="{28A0092B-C50C-407E-A947-70E740481C1C}">
                <a14:useLocalDpi xmlns:a14="http://schemas.microsoft.com/office/drawing/2010/main"/>
              </a:ext>
            </a:extLst>
          </a:blip>
          <a:srcRect/>
          <a:stretch>
            <a:fillRect/>
          </a:stretch>
        </p:blipFill>
        <p:spPr bwMode="auto">
          <a:xfrm>
            <a:off x="8686800" y="6291263"/>
            <a:ext cx="473075" cy="566737"/>
          </a:xfrm>
          <a:prstGeom prst="rect">
            <a:avLst/>
          </a:prstGeom>
          <a:noFill/>
          <a:ln w="9525">
            <a:noFill/>
            <a:miter lim="800000"/>
            <a:headEnd/>
            <a:tailEnd/>
          </a:ln>
        </p:spPr>
      </p:pic>
      <p:pic>
        <p:nvPicPr>
          <p:cNvPr id="7" name="Picture 6" descr="charm_icon.png"/>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flipH="1">
            <a:off x="14389" y="6241307"/>
            <a:ext cx="609600" cy="609600"/>
          </a:xfrm>
          <a:prstGeom prst="rect">
            <a:avLst/>
          </a:prstGeom>
        </p:spPr>
      </p:pic>
    </p:spTree>
    <p:extLst>
      <p:ext uri="{BB962C8B-B14F-4D97-AF65-F5344CB8AC3E}">
        <p14:creationId xmlns:p14="http://schemas.microsoft.com/office/powerpoint/2010/main" val="1021899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733" r:id="rId14"/>
    <p:sldLayoutId id="2147483747" r:id="rId15"/>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4000" kern="1200" baseline="0">
          <a:solidFill>
            <a:schemeClr val="accent3">
              <a:lumMod val="5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baseline="0">
          <a:solidFill>
            <a:schemeClr val="tx2">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baseline="0">
          <a:solidFill>
            <a:schemeClr val="accent2">
              <a:lumMod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baseline="0">
          <a:solidFill>
            <a:schemeClr val="accent5">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accent1">
              <a:lumMod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accent4">
              <a:lumMod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69775"/>
            <a:ext cx="91440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Times New Roman"/>
              <a:cs typeface="Times New Roman"/>
            </a:endParaRPr>
          </a:p>
        </p:txBody>
      </p:sp>
      <p:sp>
        <p:nvSpPr>
          <p:cNvPr id="5" name="Footer Placeholder 4"/>
          <p:cNvSpPr>
            <a:spLocks noGrp="1"/>
          </p:cNvSpPr>
          <p:nvPr>
            <p:ph type="ftr" sz="quarter" idx="3"/>
          </p:nvPr>
        </p:nvSpPr>
        <p:spPr>
          <a:xfrm>
            <a:off x="261865" y="6501045"/>
            <a:ext cx="4114800" cy="329184"/>
          </a:xfrm>
          <a:prstGeom prst="rect">
            <a:avLst/>
          </a:prstGeom>
          <a:solidFill>
            <a:srgbClr val="A53926"/>
          </a:solidFill>
        </p:spPr>
        <p:txBody>
          <a:bodyPr vert="horz" lIns="91440" tIns="45720" rIns="91440" bIns="45720" rtlCol="0" anchor="ctr"/>
          <a:lstStyle>
            <a:lvl1pPr algn="ctr">
              <a:defRPr sz="1200" b="0">
                <a:solidFill>
                  <a:srgbClr val="FFFFFF"/>
                </a:solidFill>
                <a:latin typeface="Times New Roman"/>
                <a:cs typeface="Times New Roman"/>
              </a:defRPr>
            </a:lvl1pPr>
          </a:lstStyle>
          <a:p>
            <a:pPr defTabSz="914400"/>
            <a:r>
              <a:rPr lang="en-US" smtClean="0"/>
              <a:t>Laxmikant Kalé and PPL (UIUC) – Parallel Migratable Objects </a:t>
            </a:r>
            <a:endParaRPr lang="en-US" dirty="0"/>
          </a:p>
        </p:txBody>
      </p:sp>
      <p:sp>
        <p:nvSpPr>
          <p:cNvPr id="2" name="Title Placeholder 1"/>
          <p:cNvSpPr>
            <a:spLocks noGrp="1"/>
          </p:cNvSpPr>
          <p:nvPr>
            <p:ph type="title"/>
          </p:nvPr>
        </p:nvSpPr>
        <p:spPr>
          <a:xfrm>
            <a:off x="0" y="-1"/>
            <a:ext cx="9144000" cy="741859"/>
          </a:xfrm>
          <a:prstGeom prst="rect">
            <a:avLst/>
          </a:prstGeom>
          <a:solidFill>
            <a:schemeClr val="accent5">
              <a:lumMod val="40000"/>
              <a:lumOff val="60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1865" y="942770"/>
            <a:ext cx="8615360" cy="5435452"/>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37100" y="6501045"/>
            <a:ext cx="2726982" cy="329184"/>
          </a:xfrm>
          <a:prstGeom prst="rect">
            <a:avLst/>
          </a:prstGeom>
        </p:spPr>
        <p:txBody>
          <a:bodyPr vert="horz" lIns="91440" tIns="45720" rIns="91440" bIns="45720" rtlCol="0" anchor="ctr"/>
          <a:lstStyle>
            <a:lvl1pPr algn="l">
              <a:defRPr sz="1200">
                <a:solidFill>
                  <a:schemeClr val="tx2"/>
                </a:solidFill>
                <a:latin typeface="Times New Roman"/>
                <a:cs typeface="Times New Roman"/>
              </a:defRPr>
            </a:lvl1pPr>
          </a:lstStyle>
          <a:p>
            <a:pPr defTabSz="914400"/>
            <a:fld id="{D8446E09-ACA0-BB49-9B6C-8E6C76B93F9F}" type="datetime2">
              <a:rPr lang="en-US" smtClean="0">
                <a:solidFill>
                  <a:srgbClr val="D2533C"/>
                </a:solidFill>
              </a:rPr>
              <a:pPr defTabSz="914400"/>
              <a:t>Tuesday, August 23, 16</a:t>
            </a:fld>
            <a:endParaRPr lang="en-US" dirty="0">
              <a:solidFill>
                <a:srgbClr val="D2533C"/>
              </a:solidFill>
            </a:endParaRPr>
          </a:p>
        </p:txBody>
      </p:sp>
      <p:sp>
        <p:nvSpPr>
          <p:cNvPr id="6" name="Slide Number Placeholder 5"/>
          <p:cNvSpPr>
            <a:spLocks noGrp="1"/>
          </p:cNvSpPr>
          <p:nvPr>
            <p:ph type="sldNum" sz="quarter" idx="4"/>
          </p:nvPr>
        </p:nvSpPr>
        <p:spPr>
          <a:xfrm>
            <a:off x="7646459" y="6506351"/>
            <a:ext cx="1230766" cy="329184"/>
          </a:xfrm>
          <a:prstGeom prst="rect">
            <a:avLst/>
          </a:prstGeom>
        </p:spPr>
        <p:txBody>
          <a:bodyPr vert="horz" lIns="91440" tIns="45720" rIns="91440" bIns="45720" rtlCol="0" anchor="ctr"/>
          <a:lstStyle>
            <a:lvl1pPr algn="l">
              <a:defRPr sz="1400" b="1">
                <a:solidFill>
                  <a:srgbClr val="D2533C"/>
                </a:solidFill>
                <a:latin typeface="Times New Roman"/>
                <a:cs typeface="Times New Roman"/>
              </a:defRPr>
            </a:lvl1pPr>
          </a:lstStyle>
          <a:p>
            <a:pPr defTabSz="914400"/>
            <a:fld id="{0CFEC368-1D7A-4F81-ABF6-AE0E36BAF64C}" type="slidenum">
              <a:rPr lang="en-US" smtClean="0"/>
              <a:pPr defTabSz="914400"/>
              <a:t>‹#›</a:t>
            </a:fld>
            <a:endParaRPr lang="en-US" dirty="0"/>
          </a:p>
        </p:txBody>
      </p:sp>
    </p:spTree>
    <p:extLst>
      <p:ext uri="{BB962C8B-B14F-4D97-AF65-F5344CB8AC3E}">
        <p14:creationId xmlns:p14="http://schemas.microsoft.com/office/powerpoint/2010/main" val="237277460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hdr="0" dt="0"/>
  <p:txStyles>
    <p:titleStyle>
      <a:lvl1pPr algn="l" defTabSz="914400" rtl="0" eaLnBrk="1" latinLnBrk="0" hangingPunct="1">
        <a:spcBef>
          <a:spcPct val="0"/>
        </a:spcBef>
        <a:buNone/>
        <a:defRPr sz="4000" kern="1200" spc="-100" baseline="0">
          <a:solidFill>
            <a:schemeClr val="tx2"/>
          </a:solidFill>
          <a:latin typeface="Times New Roman"/>
          <a:ea typeface="+mj-ea"/>
          <a:cs typeface="Times New Roman"/>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Times New Roman"/>
          <a:ea typeface="+mn-ea"/>
          <a:cs typeface="Times New Roman"/>
        </a:defRPr>
      </a:lvl1pPr>
      <a:lvl2pPr marL="457200" indent="-182880" algn="l" defTabSz="914400" rtl="0" eaLnBrk="1" latinLnBrk="0" hangingPunct="1">
        <a:spcBef>
          <a:spcPct val="20000"/>
        </a:spcBef>
        <a:buClr>
          <a:schemeClr val="accent1"/>
        </a:buClr>
        <a:buSzPct val="85000"/>
        <a:buFont typeface="Wingdings" charset="2"/>
        <a:buChar char="Ø"/>
        <a:defRPr sz="2000" kern="1200">
          <a:solidFill>
            <a:schemeClr val="tx1"/>
          </a:solidFill>
          <a:latin typeface="Times New Roman"/>
          <a:ea typeface="+mn-ea"/>
          <a:cs typeface="Times New Roman"/>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chemeClr val="tx1"/>
          </a:solidFill>
          <a:latin typeface="Times New Roman"/>
          <a:ea typeface="+mn-ea"/>
          <a:cs typeface="Times New Roman"/>
        </a:defRPr>
      </a:lvl3pPr>
      <a:lvl4pPr marL="1005840" indent="-182880" algn="l" defTabSz="914400" rtl="0" eaLnBrk="1" latinLnBrk="0" hangingPunct="1">
        <a:spcBef>
          <a:spcPct val="20000"/>
        </a:spcBef>
        <a:buClr>
          <a:schemeClr val="accent1"/>
        </a:buClr>
        <a:buFont typeface="Arial"/>
        <a:buChar char="•"/>
        <a:defRPr sz="1600" kern="1200">
          <a:solidFill>
            <a:schemeClr val="tx1"/>
          </a:solidFill>
          <a:latin typeface="Times New Roman"/>
          <a:ea typeface="+mn-ea"/>
          <a:cs typeface="Times New Roman"/>
        </a:defRPr>
      </a:lvl4pPr>
      <a:lvl5pPr marL="1188720" indent="-137160" algn="l" defTabSz="914400" rtl="0" eaLnBrk="1" latinLnBrk="0" hangingPunct="1">
        <a:spcBef>
          <a:spcPct val="20000"/>
        </a:spcBef>
        <a:buClr>
          <a:schemeClr val="accent1"/>
        </a:buClr>
        <a:buSzPct val="100000"/>
        <a:buFont typeface="Wingdings" charset="2"/>
        <a:buChar char="Ø"/>
        <a:defRPr sz="1400" kern="1200" baseline="0">
          <a:solidFill>
            <a:schemeClr val="tx1"/>
          </a:solidFill>
          <a:latin typeface="Times New Roman"/>
          <a:ea typeface="+mn-ea"/>
          <a:cs typeface="Times New Roman"/>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69775"/>
            <a:ext cx="91440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Times New Roman"/>
              <a:cs typeface="Times New Roman"/>
            </a:endParaRPr>
          </a:p>
        </p:txBody>
      </p:sp>
      <p:sp>
        <p:nvSpPr>
          <p:cNvPr id="5" name="Footer Placeholder 4"/>
          <p:cNvSpPr>
            <a:spLocks noGrp="1"/>
          </p:cNvSpPr>
          <p:nvPr>
            <p:ph type="ftr" sz="quarter" idx="3"/>
          </p:nvPr>
        </p:nvSpPr>
        <p:spPr>
          <a:xfrm>
            <a:off x="261865" y="6501045"/>
            <a:ext cx="4114800" cy="329184"/>
          </a:xfrm>
          <a:prstGeom prst="rect">
            <a:avLst/>
          </a:prstGeom>
          <a:solidFill>
            <a:srgbClr val="A53926"/>
          </a:solidFill>
        </p:spPr>
        <p:txBody>
          <a:bodyPr vert="horz" lIns="91440" tIns="45720" rIns="91440" bIns="45720" rtlCol="0" anchor="ctr"/>
          <a:lstStyle>
            <a:lvl1pPr algn="ctr">
              <a:defRPr sz="1200" b="0">
                <a:solidFill>
                  <a:srgbClr val="FFFFFF"/>
                </a:solidFill>
                <a:latin typeface="Times New Roman"/>
                <a:cs typeface="Times New Roman"/>
              </a:defRPr>
            </a:lvl1pPr>
          </a:lstStyle>
          <a:p>
            <a:pPr defTabSz="914400"/>
            <a:r>
              <a:rPr lang="en-US" smtClean="0"/>
              <a:t>Laxmikant Kalé and PPL (UIUC) – Parallel Migratable Objects </a:t>
            </a:r>
            <a:endParaRPr lang="en-US" dirty="0"/>
          </a:p>
        </p:txBody>
      </p:sp>
      <p:sp>
        <p:nvSpPr>
          <p:cNvPr id="2" name="Title Placeholder 1"/>
          <p:cNvSpPr>
            <a:spLocks noGrp="1"/>
          </p:cNvSpPr>
          <p:nvPr>
            <p:ph type="title"/>
          </p:nvPr>
        </p:nvSpPr>
        <p:spPr>
          <a:xfrm>
            <a:off x="0" y="-1"/>
            <a:ext cx="9144000" cy="741859"/>
          </a:xfrm>
          <a:prstGeom prst="rect">
            <a:avLst/>
          </a:prstGeom>
          <a:solidFill>
            <a:schemeClr val="accent5">
              <a:lumMod val="40000"/>
              <a:lumOff val="60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1865" y="942770"/>
            <a:ext cx="8615360" cy="5435452"/>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37100" y="6501045"/>
            <a:ext cx="2726982" cy="329184"/>
          </a:xfrm>
          <a:prstGeom prst="rect">
            <a:avLst/>
          </a:prstGeom>
        </p:spPr>
        <p:txBody>
          <a:bodyPr vert="horz" lIns="91440" tIns="45720" rIns="91440" bIns="45720" rtlCol="0" anchor="ctr"/>
          <a:lstStyle>
            <a:lvl1pPr algn="l">
              <a:defRPr sz="1200">
                <a:solidFill>
                  <a:schemeClr val="tx2"/>
                </a:solidFill>
                <a:latin typeface="Times New Roman"/>
                <a:cs typeface="Times New Roman"/>
              </a:defRPr>
            </a:lvl1pPr>
          </a:lstStyle>
          <a:p>
            <a:pPr defTabSz="914400"/>
            <a:fld id="{D8446E09-ACA0-BB49-9B6C-8E6C76B93F9F}" type="datetime2">
              <a:rPr lang="en-US" smtClean="0">
                <a:solidFill>
                  <a:srgbClr val="D2533C"/>
                </a:solidFill>
              </a:rPr>
              <a:pPr defTabSz="914400"/>
              <a:t>Tuesday, August 23, 16</a:t>
            </a:fld>
            <a:endParaRPr lang="en-US" dirty="0">
              <a:solidFill>
                <a:srgbClr val="D2533C"/>
              </a:solidFill>
            </a:endParaRPr>
          </a:p>
        </p:txBody>
      </p:sp>
      <p:sp>
        <p:nvSpPr>
          <p:cNvPr id="6" name="Slide Number Placeholder 5"/>
          <p:cNvSpPr>
            <a:spLocks noGrp="1"/>
          </p:cNvSpPr>
          <p:nvPr>
            <p:ph type="sldNum" sz="quarter" idx="4"/>
          </p:nvPr>
        </p:nvSpPr>
        <p:spPr>
          <a:xfrm>
            <a:off x="7646459" y="6506351"/>
            <a:ext cx="1230766" cy="329184"/>
          </a:xfrm>
          <a:prstGeom prst="rect">
            <a:avLst/>
          </a:prstGeom>
        </p:spPr>
        <p:txBody>
          <a:bodyPr vert="horz" lIns="91440" tIns="45720" rIns="91440" bIns="45720" rtlCol="0" anchor="ctr"/>
          <a:lstStyle>
            <a:lvl1pPr algn="l">
              <a:defRPr sz="1400" b="1">
                <a:solidFill>
                  <a:srgbClr val="D2533C"/>
                </a:solidFill>
                <a:latin typeface="Times New Roman"/>
                <a:cs typeface="Times New Roman"/>
              </a:defRPr>
            </a:lvl1pPr>
          </a:lstStyle>
          <a:p>
            <a:pPr defTabSz="914400"/>
            <a:fld id="{0CFEC368-1D7A-4F81-ABF6-AE0E36BAF64C}" type="slidenum">
              <a:rPr lang="en-US" smtClean="0"/>
              <a:pPr defTabSz="914400"/>
              <a:t>‹#›</a:t>
            </a:fld>
            <a:endParaRPr lang="en-US" dirty="0"/>
          </a:p>
        </p:txBody>
      </p:sp>
    </p:spTree>
    <p:extLst>
      <p:ext uri="{BB962C8B-B14F-4D97-AF65-F5344CB8AC3E}">
        <p14:creationId xmlns:p14="http://schemas.microsoft.com/office/powerpoint/2010/main" val="70183399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Lst>
  <p:hf hdr="0" dt="0"/>
  <p:txStyles>
    <p:titleStyle>
      <a:lvl1pPr algn="l" defTabSz="914400" rtl="0" eaLnBrk="1" latinLnBrk="0" hangingPunct="1">
        <a:spcBef>
          <a:spcPct val="0"/>
        </a:spcBef>
        <a:buNone/>
        <a:defRPr sz="4000" kern="1200" spc="-100" baseline="0">
          <a:solidFill>
            <a:schemeClr val="tx2"/>
          </a:solidFill>
          <a:latin typeface="Times New Roman"/>
          <a:ea typeface="+mj-ea"/>
          <a:cs typeface="Times New Roman"/>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Times New Roman"/>
          <a:ea typeface="+mn-ea"/>
          <a:cs typeface="Times New Roman"/>
        </a:defRPr>
      </a:lvl1pPr>
      <a:lvl2pPr marL="457200" indent="-182880" algn="l" defTabSz="914400" rtl="0" eaLnBrk="1" latinLnBrk="0" hangingPunct="1">
        <a:spcBef>
          <a:spcPct val="20000"/>
        </a:spcBef>
        <a:buClr>
          <a:schemeClr val="accent1"/>
        </a:buClr>
        <a:buSzPct val="85000"/>
        <a:buFont typeface="Wingdings" charset="2"/>
        <a:buChar char="Ø"/>
        <a:defRPr sz="2000" kern="1200">
          <a:solidFill>
            <a:schemeClr val="tx1"/>
          </a:solidFill>
          <a:latin typeface="Times New Roman"/>
          <a:ea typeface="+mn-ea"/>
          <a:cs typeface="Times New Roman"/>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chemeClr val="tx1"/>
          </a:solidFill>
          <a:latin typeface="Times New Roman"/>
          <a:ea typeface="+mn-ea"/>
          <a:cs typeface="Times New Roman"/>
        </a:defRPr>
      </a:lvl3pPr>
      <a:lvl4pPr marL="1005840" indent="-182880" algn="l" defTabSz="914400" rtl="0" eaLnBrk="1" latinLnBrk="0" hangingPunct="1">
        <a:spcBef>
          <a:spcPct val="20000"/>
        </a:spcBef>
        <a:buClr>
          <a:schemeClr val="accent1"/>
        </a:buClr>
        <a:buFont typeface="Arial"/>
        <a:buChar char="•"/>
        <a:defRPr sz="1600" kern="1200">
          <a:solidFill>
            <a:schemeClr val="tx1"/>
          </a:solidFill>
          <a:latin typeface="Times New Roman"/>
          <a:ea typeface="+mn-ea"/>
          <a:cs typeface="Times New Roman"/>
        </a:defRPr>
      </a:lvl4pPr>
      <a:lvl5pPr marL="1188720" indent="-137160" algn="l" defTabSz="914400" rtl="0" eaLnBrk="1" latinLnBrk="0" hangingPunct="1">
        <a:spcBef>
          <a:spcPct val="20000"/>
        </a:spcBef>
        <a:buClr>
          <a:schemeClr val="accent1"/>
        </a:buClr>
        <a:buSzPct val="100000"/>
        <a:buFont typeface="Wingdings" charset="2"/>
        <a:buChar char="Ø"/>
        <a:defRPr sz="1400" kern="1200" baseline="0">
          <a:solidFill>
            <a:schemeClr val="tx1"/>
          </a:solidFill>
          <a:latin typeface="Times New Roman"/>
          <a:ea typeface="+mn-ea"/>
          <a:cs typeface="Times New Roman"/>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harm.cs.uiuc.edu/" TargetMode="External"/><Relationship Id="rId4" Type="http://schemas.openxmlformats.org/officeDocument/2006/relationships/image" Target="../media/image4.jpe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png"/><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image" Target="../media/image14.png"/><Relationship Id="rId1" Type="http://schemas.microsoft.com/office/2007/relationships/media" Target="../media/media1.gif"/><Relationship Id="rId2" Type="http://schemas.openxmlformats.org/officeDocument/2006/relationships/video" Target="../media/media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emf"/></Relationships>
</file>

<file path=ppt/slides/_rels/slide43.xml.rels><?xml version="1.0" encoding="UTF-8" standalone="yes"?>
<Relationships xmlns="http://schemas.openxmlformats.org/package/2006/relationships"><Relationship Id="rId3" Type="http://schemas.openxmlformats.org/officeDocument/2006/relationships/video" Target="../media/media2.mpg"/><Relationship Id="rId4" Type="http://schemas.openxmlformats.org/officeDocument/2006/relationships/slideLayout" Target="../slideLayouts/slideLayout13.xml"/><Relationship Id="rId5" Type="http://schemas.openxmlformats.org/officeDocument/2006/relationships/notesSlide" Target="../notesSlides/notesSlide13.xml"/><Relationship Id="rId6" Type="http://schemas.openxmlformats.org/officeDocument/2006/relationships/image" Target="../media/image21.png"/><Relationship Id="rId1" Type="http://schemas.openxmlformats.org/officeDocument/2006/relationships/tags" Target="../tags/tag1.xml"/><Relationship Id="rId2" Type="http://schemas.microsoft.com/office/2007/relationships/media" Target="../media/media2.m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4.emf"/></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49.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png"/><Relationship Id="rId1" Type="http://schemas.openxmlformats.org/officeDocument/2006/relationships/slideLayout" Target="../slideLayouts/slideLayout15.xml"/><Relationship Id="rId2" Type="http://schemas.openxmlformats.org/officeDocument/2006/relationships/image" Target="../media/image2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0.emf"/><Relationship Id="rId6" Type="http://schemas.openxmlformats.org/officeDocument/2006/relationships/image" Target="../media/image33.jpeg"/><Relationship Id="rId1" Type="http://schemas.openxmlformats.org/officeDocument/2006/relationships/slideLayout" Target="../slideLayouts/slideLayout18.xml"/><Relationship Id="rId2" Type="http://schemas.openxmlformats.org/officeDocument/2006/relationships/image" Target="../media/image29.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5.xml"/><Relationship Id="rId2"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1.jpeg"/><Relationship Id="rId3" Type="http://schemas.openxmlformats.org/officeDocument/2006/relationships/hyperlink" Target="http://charm.cs.illinois.edu"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charm.cs.illinois.edu/"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381000" y="152400"/>
            <a:ext cx="8382000" cy="3581399"/>
          </a:xfrm>
        </p:spPr>
        <p:txBody>
          <a:bodyPr>
            <a:normAutofit/>
          </a:bodyPr>
          <a:lstStyle/>
          <a:p>
            <a:r>
              <a:rPr lang="en-US" b="1" dirty="0" smtClean="0"/>
              <a:t>Charm++ </a:t>
            </a:r>
            <a:r>
              <a:rPr lang="en-US" b="1" dirty="0"/>
              <a:t/>
            </a:r>
            <a:br>
              <a:rPr lang="en-US" b="1" dirty="0"/>
            </a:br>
            <a:r>
              <a:rPr lang="en-US" b="1" dirty="0" smtClean="0"/>
              <a:t>Motivations and Basic Ideas</a:t>
            </a:r>
          </a:p>
        </p:txBody>
      </p:sp>
      <p:sp>
        <p:nvSpPr>
          <p:cNvPr id="18435" name="Rectangle 3"/>
          <p:cNvSpPr>
            <a:spLocks noGrp="1" noChangeArrowheads="1"/>
          </p:cNvSpPr>
          <p:nvPr>
            <p:ph type="subTitle" idx="1"/>
          </p:nvPr>
        </p:nvSpPr>
        <p:spPr/>
        <p:txBody>
          <a:bodyPr>
            <a:normAutofit fontScale="62500" lnSpcReduction="20000"/>
          </a:bodyPr>
          <a:lstStyle/>
          <a:p>
            <a:r>
              <a:rPr lang="en-US" sz="5100" dirty="0" smtClean="0"/>
              <a:t>Laxmikant (Sanjay) Kale</a:t>
            </a:r>
          </a:p>
          <a:p>
            <a:r>
              <a:rPr lang="en-US" dirty="0" smtClean="0">
                <a:hlinkClick r:id="rId3"/>
              </a:rPr>
              <a:t>http://charm.cs.illinois.edu</a:t>
            </a:r>
            <a:endParaRPr lang="en-US" dirty="0" smtClean="0"/>
          </a:p>
          <a:p>
            <a:r>
              <a:rPr lang="en-US" dirty="0" smtClean="0"/>
              <a:t>Parallel Programming Laboratory</a:t>
            </a:r>
          </a:p>
          <a:p>
            <a:r>
              <a:rPr lang="en-US" dirty="0" smtClean="0"/>
              <a:t>Department of Computer Science</a:t>
            </a:r>
          </a:p>
          <a:p>
            <a:r>
              <a:rPr lang="en-US" dirty="0" smtClean="0"/>
              <a:t>University of Illinois at Urbana Champaign</a:t>
            </a:r>
          </a:p>
        </p:txBody>
      </p:sp>
      <p:pic>
        <p:nvPicPr>
          <p:cNvPr id="18436" name="Picture 6" descr="ppl-logo"/>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43600" y="5813425"/>
            <a:ext cx="2889250" cy="846138"/>
          </a:xfrm>
          <a:prstGeom prst="rect">
            <a:avLst/>
          </a:prstGeom>
          <a:noFill/>
          <a:ln w="9525">
            <a:noFill/>
            <a:miter lim="800000"/>
            <a:headEnd/>
            <a:tailEnd/>
          </a:ln>
        </p:spPr>
      </p:pic>
      <p:pic>
        <p:nvPicPr>
          <p:cNvPr id="18437" name="Picture 7" descr="full_mark_horz_bw"/>
          <p:cNvPicPr>
            <a:picLocks noChangeAspect="1" noChangeArrowheads="1"/>
          </p:cNvPicPr>
          <p:nvPr/>
        </p:nvPicPr>
        <p:blipFill>
          <a:blip r:embed="rId5" cstate="print"/>
          <a:srcRect/>
          <a:stretch>
            <a:fillRect/>
          </a:stretch>
        </p:blipFill>
        <p:spPr bwMode="auto">
          <a:xfrm>
            <a:off x="228600" y="5867400"/>
            <a:ext cx="4133850" cy="685800"/>
          </a:xfrm>
          <a:prstGeom prst="rect">
            <a:avLst/>
          </a:prstGeom>
          <a:noFill/>
          <a:ln w="9525">
            <a:noFill/>
            <a:miter lim="800000"/>
            <a:headEnd/>
            <a:tailEnd/>
          </a:ln>
        </p:spPr>
      </p:pic>
    </p:spTree>
    <p:extLst>
      <p:ext uri="{BB962C8B-B14F-4D97-AF65-F5344CB8AC3E}">
        <p14:creationId xmlns:p14="http://schemas.microsoft.com/office/powerpoint/2010/main" val="3528951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Message-driven Execution</a:t>
            </a:r>
            <a:endParaRPr lang="en-US" dirty="0"/>
          </a:p>
        </p:txBody>
      </p:sp>
      <p:grpSp>
        <p:nvGrpSpPr>
          <p:cNvPr id="124" name="Group 123"/>
          <p:cNvGrpSpPr/>
          <p:nvPr/>
        </p:nvGrpSpPr>
        <p:grpSpPr>
          <a:xfrm>
            <a:off x="5386629" y="1715545"/>
            <a:ext cx="3302576" cy="4316613"/>
            <a:chOff x="4678503" y="1679150"/>
            <a:chExt cx="3302576" cy="4316613"/>
          </a:xfrm>
        </p:grpSpPr>
        <p:sp>
          <p:nvSpPr>
            <p:cNvPr id="61" name="Rectangle 60"/>
            <p:cNvSpPr/>
            <p:nvPr/>
          </p:nvSpPr>
          <p:spPr>
            <a:xfrm>
              <a:off x="4678503" y="1679150"/>
              <a:ext cx="3302576" cy="4316613"/>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3" name="Rounded Rectangle 62"/>
            <p:cNvSpPr/>
            <p:nvPr/>
          </p:nvSpPr>
          <p:spPr>
            <a:xfrm>
              <a:off x="5183977" y="1972252"/>
              <a:ext cx="300731" cy="321096"/>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4" name="Rounded Rectangle 63"/>
            <p:cNvSpPr/>
            <p:nvPr/>
          </p:nvSpPr>
          <p:spPr>
            <a:xfrm>
              <a:off x="6124445" y="2199442"/>
              <a:ext cx="300731" cy="321096"/>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5" name="Rounded Rectangle 64"/>
            <p:cNvSpPr/>
            <p:nvPr/>
          </p:nvSpPr>
          <p:spPr>
            <a:xfrm>
              <a:off x="5238655" y="3090027"/>
              <a:ext cx="300731" cy="321096"/>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6" name="Rounded Rectangle 65"/>
            <p:cNvSpPr/>
            <p:nvPr/>
          </p:nvSpPr>
          <p:spPr>
            <a:xfrm>
              <a:off x="6274810" y="2929479"/>
              <a:ext cx="300731" cy="321096"/>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7" name="Rounded Rectangle 66"/>
            <p:cNvSpPr/>
            <p:nvPr/>
          </p:nvSpPr>
          <p:spPr>
            <a:xfrm>
              <a:off x="7198875" y="3174845"/>
              <a:ext cx="300731" cy="321096"/>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8" name="TextBox 67"/>
            <p:cNvSpPr txBox="1"/>
            <p:nvPr/>
          </p:nvSpPr>
          <p:spPr>
            <a:xfrm>
              <a:off x="5238655" y="3873852"/>
              <a:ext cx="2260951" cy="528558"/>
            </a:xfrm>
            <a:prstGeom prst="rect">
              <a:avLst/>
            </a:prstGeom>
            <a:noFill/>
          </p:spPr>
          <p:txBody>
            <a:bodyPr wrap="square" rtlCol="0">
              <a:spAutoFit/>
            </a:bodyPr>
            <a:lstStyle/>
            <a:p>
              <a:pPr algn="ctr"/>
              <a:r>
                <a:rPr lang="en-US" dirty="0">
                  <a:solidFill>
                    <a:prstClr val="black"/>
                  </a:solidFill>
                  <a:latin typeface="Calibri"/>
                </a:rPr>
                <a:t>Processor 1</a:t>
              </a:r>
            </a:p>
          </p:txBody>
        </p:sp>
        <p:sp>
          <p:nvSpPr>
            <p:cNvPr id="69" name="Oval 68"/>
            <p:cNvSpPr/>
            <p:nvPr/>
          </p:nvSpPr>
          <p:spPr>
            <a:xfrm>
              <a:off x="5361681" y="4539389"/>
              <a:ext cx="2009431" cy="61352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0" name="TextBox 69"/>
            <p:cNvSpPr txBox="1"/>
            <p:nvPr/>
          </p:nvSpPr>
          <p:spPr>
            <a:xfrm>
              <a:off x="5238655" y="4539389"/>
              <a:ext cx="2260951" cy="484511"/>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71" name="Group 70"/>
            <p:cNvGrpSpPr/>
            <p:nvPr/>
          </p:nvGrpSpPr>
          <p:grpSpPr>
            <a:xfrm>
              <a:off x="5264284" y="5347647"/>
              <a:ext cx="2091481" cy="181084"/>
              <a:chOff x="2163208" y="2961822"/>
              <a:chExt cx="1781582" cy="173398"/>
            </a:xfrm>
          </p:grpSpPr>
          <p:sp>
            <p:nvSpPr>
              <p:cNvPr id="72" name="Rectangle 71"/>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3" name="Rectangle 72"/>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4" name="Rectangle 73"/>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5" name="Rectangle 74"/>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6" name="Rectangle 75"/>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7" name="Rectangle 76"/>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8" name="Rectangle 77"/>
              <p:cNvSpPr/>
              <p:nvPr/>
            </p:nvSpPr>
            <p:spPr>
              <a:xfrm>
                <a:off x="3231439"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9" name="Rectangle 78"/>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0" name="Rectangle 79"/>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1" name="Rectangle 80"/>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2" name="Rectangle 81"/>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3" name="Rectangle 82"/>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4" name="Rectangle 83"/>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5" name="Rectangle 84"/>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6" name="Rectangle 85"/>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7" name="Rectangle 86"/>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88" name="TextBox 87"/>
            <p:cNvSpPr txBox="1"/>
            <p:nvPr/>
          </p:nvSpPr>
          <p:spPr>
            <a:xfrm>
              <a:off x="5206429" y="5528731"/>
              <a:ext cx="2136760" cy="352372"/>
            </a:xfrm>
            <a:prstGeom prst="rect">
              <a:avLst/>
            </a:prstGeom>
            <a:noFill/>
          </p:spPr>
          <p:txBody>
            <a:bodyPr wrap="square" rtlCol="0">
              <a:spAutoFit/>
            </a:bodyPr>
            <a:lstStyle/>
            <a:p>
              <a:pPr algn="ctr"/>
              <a:r>
                <a:rPr lang="en-US" sz="1000" dirty="0">
                  <a:solidFill>
                    <a:prstClr val="black"/>
                  </a:solidFill>
                  <a:latin typeface="Calibri"/>
                </a:rPr>
                <a:t>Message Queue</a:t>
              </a:r>
            </a:p>
          </p:txBody>
        </p:sp>
      </p:grpSp>
      <p:grpSp>
        <p:nvGrpSpPr>
          <p:cNvPr id="123" name="Group 122"/>
          <p:cNvGrpSpPr/>
          <p:nvPr/>
        </p:nvGrpSpPr>
        <p:grpSpPr>
          <a:xfrm>
            <a:off x="457200" y="1715545"/>
            <a:ext cx="3308042" cy="4316614"/>
            <a:chOff x="1173619" y="1709441"/>
            <a:chExt cx="3308042" cy="4316614"/>
          </a:xfrm>
        </p:grpSpPr>
        <p:sp>
          <p:nvSpPr>
            <p:cNvPr id="62" name="Rectangle 61"/>
            <p:cNvSpPr/>
            <p:nvPr/>
          </p:nvSpPr>
          <p:spPr>
            <a:xfrm>
              <a:off x="1173619" y="1709441"/>
              <a:ext cx="3308042" cy="4316614"/>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89" name="Rounded Rectangle 88"/>
            <p:cNvSpPr/>
            <p:nvPr/>
          </p:nvSpPr>
          <p:spPr>
            <a:xfrm>
              <a:off x="1589176" y="2117204"/>
              <a:ext cx="300731" cy="321096"/>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0" name="Rounded Rectangle 89"/>
            <p:cNvSpPr/>
            <p:nvPr/>
          </p:nvSpPr>
          <p:spPr>
            <a:xfrm>
              <a:off x="3303343" y="1890014"/>
              <a:ext cx="300731" cy="321096"/>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1" name="Rounded Rectangle 90"/>
            <p:cNvSpPr/>
            <p:nvPr/>
          </p:nvSpPr>
          <p:spPr>
            <a:xfrm>
              <a:off x="2529644" y="2344394"/>
              <a:ext cx="300731" cy="321096"/>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2" name="Rounded Rectangle 91"/>
            <p:cNvSpPr/>
            <p:nvPr/>
          </p:nvSpPr>
          <p:spPr>
            <a:xfrm>
              <a:off x="1862567" y="2665490"/>
              <a:ext cx="300731" cy="321096"/>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3" name="Rounded Rectangle 92"/>
            <p:cNvSpPr/>
            <p:nvPr/>
          </p:nvSpPr>
          <p:spPr>
            <a:xfrm>
              <a:off x="1643854" y="3234980"/>
              <a:ext cx="300731" cy="321096"/>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4" name="Rounded Rectangle 93"/>
            <p:cNvSpPr/>
            <p:nvPr/>
          </p:nvSpPr>
          <p:spPr>
            <a:xfrm>
              <a:off x="2680008" y="3074431"/>
              <a:ext cx="300731" cy="321096"/>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5" name="Rounded Rectangle 94"/>
            <p:cNvSpPr/>
            <p:nvPr/>
          </p:nvSpPr>
          <p:spPr>
            <a:xfrm>
              <a:off x="3604074" y="2504941"/>
              <a:ext cx="300731" cy="321096"/>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6" name="Rounded Rectangle 95"/>
            <p:cNvSpPr/>
            <p:nvPr/>
          </p:nvSpPr>
          <p:spPr>
            <a:xfrm>
              <a:off x="3604074" y="3319798"/>
              <a:ext cx="300731" cy="321096"/>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7" name="TextBox 96"/>
            <p:cNvSpPr txBox="1"/>
            <p:nvPr/>
          </p:nvSpPr>
          <p:spPr>
            <a:xfrm>
              <a:off x="1643854" y="4018805"/>
              <a:ext cx="2260951" cy="528558"/>
            </a:xfrm>
            <a:prstGeom prst="rect">
              <a:avLst/>
            </a:prstGeom>
            <a:noFill/>
          </p:spPr>
          <p:txBody>
            <a:bodyPr wrap="square" rtlCol="0">
              <a:spAutoFit/>
            </a:bodyPr>
            <a:lstStyle/>
            <a:p>
              <a:pPr algn="ctr"/>
              <a:r>
                <a:rPr lang="en-US" dirty="0">
                  <a:solidFill>
                    <a:prstClr val="black"/>
                  </a:solidFill>
                  <a:latin typeface="Calibri"/>
                </a:rPr>
                <a:t>Processor 0</a:t>
              </a:r>
            </a:p>
          </p:txBody>
        </p:sp>
        <p:sp>
          <p:nvSpPr>
            <p:cNvPr id="98" name="Oval 97"/>
            <p:cNvSpPr/>
            <p:nvPr/>
          </p:nvSpPr>
          <p:spPr>
            <a:xfrm>
              <a:off x="1766880" y="4684341"/>
              <a:ext cx="2009431" cy="61352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9" name="TextBox 98"/>
            <p:cNvSpPr txBox="1"/>
            <p:nvPr/>
          </p:nvSpPr>
          <p:spPr>
            <a:xfrm>
              <a:off x="1643854" y="4684341"/>
              <a:ext cx="2260951" cy="484511"/>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100" name="Group 99"/>
            <p:cNvGrpSpPr/>
            <p:nvPr/>
          </p:nvGrpSpPr>
          <p:grpSpPr>
            <a:xfrm>
              <a:off x="1669483" y="5492600"/>
              <a:ext cx="2091481" cy="181084"/>
              <a:chOff x="2163208" y="2961822"/>
              <a:chExt cx="1781582" cy="173398"/>
            </a:xfrm>
          </p:grpSpPr>
          <p:sp>
            <p:nvSpPr>
              <p:cNvPr id="101" name="Rectangle 100"/>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2" name="Rectangle 101"/>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3" name="Rectangle 102"/>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4" name="Rectangle 103"/>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5" name="Rectangle 104"/>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6" name="Rectangle 105"/>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7" name="Rectangle 106"/>
              <p:cNvSpPr/>
              <p:nvPr/>
            </p:nvSpPr>
            <p:spPr>
              <a:xfrm>
                <a:off x="3231439" y="2961822"/>
                <a:ext cx="118583" cy="173398"/>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8" name="Rectangle 107"/>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9" name="Rectangle 108"/>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0" name="Rectangle 109"/>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1" name="Rectangle 110"/>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2" name="Rectangle 111"/>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3" name="Rectangle 112"/>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4" name="Rectangle 113"/>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5" name="Rectangle 114"/>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6" name="Rectangle 115"/>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17" name="TextBox 116"/>
            <p:cNvSpPr txBox="1"/>
            <p:nvPr/>
          </p:nvSpPr>
          <p:spPr>
            <a:xfrm>
              <a:off x="1611628" y="5673683"/>
              <a:ext cx="2136760" cy="352372"/>
            </a:xfrm>
            <a:prstGeom prst="rect">
              <a:avLst/>
            </a:prstGeom>
            <a:noFill/>
          </p:spPr>
          <p:txBody>
            <a:bodyPr wrap="square" rtlCol="0">
              <a:spAutoFit/>
            </a:bodyPr>
            <a:lstStyle/>
            <a:p>
              <a:pPr algn="ctr"/>
              <a:r>
                <a:rPr lang="en-US" sz="1000" dirty="0">
                  <a:solidFill>
                    <a:prstClr val="black"/>
                  </a:solidFill>
                  <a:latin typeface="Calibri"/>
                </a:rPr>
                <a:t>Message Queue</a:t>
              </a:r>
            </a:p>
          </p:txBody>
        </p:sp>
      </p:grpSp>
      <p:sp>
        <p:nvSpPr>
          <p:cNvPr id="119" name="Rounded Rectangle 118"/>
          <p:cNvSpPr/>
          <p:nvPr/>
        </p:nvSpPr>
        <p:spPr>
          <a:xfrm>
            <a:off x="3453327" y="2858167"/>
            <a:ext cx="114882" cy="263990"/>
          </a:xfrm>
          <a:prstGeom prst="roundRect">
            <a:avLst/>
          </a:prstGeom>
          <a:solidFill>
            <a:schemeClr val="accent5">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22" name="Straight Arrow Connector 121"/>
          <p:cNvCxnSpPr/>
          <p:nvPr/>
        </p:nvCxnSpPr>
        <p:spPr>
          <a:xfrm>
            <a:off x="3274341" y="2598919"/>
            <a:ext cx="2498055" cy="6880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6" name="TextBox 125"/>
          <p:cNvSpPr txBox="1"/>
          <p:nvPr/>
        </p:nvSpPr>
        <p:spPr>
          <a:xfrm>
            <a:off x="3962400" y="2319378"/>
            <a:ext cx="1371600" cy="381000"/>
          </a:xfrm>
          <a:prstGeom prst="rect">
            <a:avLst/>
          </a:prstGeom>
          <a:noFill/>
        </p:spPr>
        <p:txBody>
          <a:bodyPr wrap="square" rtlCol="0">
            <a:spAutoFit/>
          </a:bodyPr>
          <a:lstStyle/>
          <a:p>
            <a:r>
              <a:rPr lang="en-US" dirty="0">
                <a:solidFill>
                  <a:prstClr val="black"/>
                </a:solidFill>
                <a:latin typeface="Calibri"/>
              </a:rPr>
              <a:t>A[23].foo(…)</a:t>
            </a:r>
          </a:p>
        </p:txBody>
      </p:sp>
      <p:cxnSp>
        <p:nvCxnSpPr>
          <p:cNvPr id="129" name="Straight Arrow Connector 128"/>
          <p:cNvCxnSpPr/>
          <p:nvPr/>
        </p:nvCxnSpPr>
        <p:spPr>
          <a:xfrm flipH="1" flipV="1">
            <a:off x="6111620" y="3447518"/>
            <a:ext cx="284259" cy="1128266"/>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1" name="Rounded Rectangle 130"/>
          <p:cNvSpPr/>
          <p:nvPr/>
        </p:nvSpPr>
        <p:spPr>
          <a:xfrm>
            <a:off x="6571161" y="5334531"/>
            <a:ext cx="114882" cy="263990"/>
          </a:xfrm>
          <a:prstGeom prst="roundRect">
            <a:avLst/>
          </a:prstGeom>
          <a:solidFill>
            <a:schemeClr val="accent5">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Date Placeholder 2"/>
          <p:cNvSpPr>
            <a:spLocks noGrp="1"/>
          </p:cNvSpPr>
          <p:nvPr>
            <p:ph type="dt" sz="half" idx="10"/>
          </p:nvPr>
        </p:nvSpPr>
        <p:spPr/>
        <p:txBody>
          <a:bodyPr/>
          <a:lstStyle/>
          <a:p>
            <a:fld id="{F702B432-A75D-1B49-9280-2D3858345C9D}"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10</a:t>
            </a:fld>
            <a:endParaRPr lang="en-US">
              <a:solidFill>
                <a:prstClr val="black">
                  <a:tint val="75000"/>
                </a:prstClr>
              </a:solidFill>
              <a:latin typeface="Calibri"/>
            </a:endParaRPr>
          </a:p>
        </p:txBody>
      </p:sp>
    </p:spTree>
    <p:extLst>
      <p:ext uri="{BB962C8B-B14F-4D97-AF65-F5344CB8AC3E}">
        <p14:creationId xmlns:p14="http://schemas.microsoft.com/office/powerpoint/2010/main" val="1922745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nimClr clrSpc="rgb" dir="cw">
                                      <p:cBhvr override="childStyle">
                                        <p:cTn dur="1" fill="hold" display="0" masterRel="nextClick" afterEffect="1"/>
                                        <p:tgtEl>
                                          <p:spTgt spid="126"/>
                                        </p:tgtEl>
                                        <p:attrNameLst>
                                          <p:attrName>ppt_c</p:attrName>
                                        </p:attrNameLst>
                                      </p:cBhvr>
                                      <p:to>
                                        <a:srgbClr val="A4A4A4"/>
                                      </p:to>
                                    </p:animClr>
                                  </p:subTnLst>
                                </p:cTn>
                              </p:par>
                              <p:par>
                                <p:cTn id="7" presetID="1"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1.01424E-6 -2.70959E-6 C 0.00086 0.01876 0.00416 0.03636 0.00573 0.05512 C 0.00729 0.0755 0.00955 0.0938 0.01962 0.11024 C 0.02709 0.14382 0.03994 0.17555 0.05175 0.20681 C 0.0547 0.21469 0.05575 0.22395 0.05974 0.23113 C 0.0712 0.25174 0.06408 0.2346 0.07468 0.25568 C 0.07936 0.26517 0.08336 0.27536 0.0884 0.28486 C 0.09378 0.29505 0.09777 0.3064 0.10455 0.31543 C 0.10698 0.31867 0.10802 0.324 0.11132 0.32608 C 0.11705 0.32955 0.1372 0.33233 0.14466 0.33372 C 0.16394 0.33257 0.18061 0.32979 0.19972 0.32608 C 0.2216 0.31635 0.24453 0.3152 0.26762 0.31381 C 0.27666 0.31172 0.28464 0.31033 0.29402 0.30941 C 0.30114 0.30987 0.30844 0.30894 0.31573 0.3108 C 0.32042 0.31172 0.32233 0.32099 0.32615 0.32469 C 0.32771 0.32793 0.33032 0.33025 0.33188 0.33372 C 0.33258 0.33558 0.33223 0.33789 0.33292 0.33998 C 0.33345 0.3416 0.33449 0.34299 0.33536 0.34461 C 0.33796 0.35596 0.33431 0.34229 0.33866 0.35225 C 0.33918 0.35364 0.33987 0.35688 0.33987 0.35688 " pathEditMode="relative" ptsTypes="fffffffffffffffffffA">
                                      <p:cBhvr>
                                        <p:cTn id="12" dur="2000" fill="hold"/>
                                        <p:tgtEl>
                                          <p:spTgt spid="119"/>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9"/>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0" presetClass="path" presetSubtype="0" accel="50000" decel="50000" fill="hold" grpId="0" nodeType="withEffect">
                                  <p:stCondLst>
                                    <p:cond delay="0"/>
                                  </p:stCondLst>
                                  <p:childTnLst>
                                    <p:animMotion origin="layout" path="M -0.00104 -0.00393 C -0.00156 -0.02198 -0.00156 -0.0398 -0.00226 -0.05761 C -0.00243 -0.05946 -0.0033 -0.06085 -0.00347 -0.06247 C -0.00469 -0.06826 -0.00608 -0.07404 -0.00695 -0.07982 C -0.00782 -0.08515 -0.00938 -0.09556 -0.00938 -0.09556 C -0.01268 -0.14276 -0.00782 -0.06918 -0.01164 -0.16057 C -0.01216 -0.16983 -0.01546 -0.18001 -0.0165 -0.18903 C -0.01581 -0.20777 -0.01424 -0.22443 -0.01285 -0.24271 C -0.01337 -0.25127 -0.01251 -0.26007 -0.01407 -0.26816 C -0.01459 -0.27094 -0.01754 -0.27094 -0.01893 -0.27279 C -0.02206 -0.27696 -0.02519 -0.28112 -0.02831 -0.28552 C -0.03318 -0.28482 -0.03995 -0.28228 -0.04499 -0.28228 " pathEditMode="relative" ptsTypes="fffffffffffA">
                                      <p:cBhvr>
                                        <p:cTn id="20" dur="2000" fill="hold"/>
                                        <p:tgtEl>
                                          <p:spTgt spid="13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19" grpId="1" animBg="1"/>
      <p:bldP spid="126" grpId="0"/>
      <p:bldP spid="131" grpId="0" animBg="1"/>
      <p:bldP spid="13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33899" y="3549649"/>
            <a:ext cx="2556934" cy="3012018"/>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Rectangle 4"/>
          <p:cNvSpPr/>
          <p:nvPr/>
        </p:nvSpPr>
        <p:spPr>
          <a:xfrm>
            <a:off x="1820333" y="3549649"/>
            <a:ext cx="2561166" cy="3012018"/>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 name="Rectangle 3"/>
          <p:cNvSpPr/>
          <p:nvPr/>
        </p:nvSpPr>
        <p:spPr>
          <a:xfrm>
            <a:off x="4533899" y="338666"/>
            <a:ext cx="2556934" cy="301625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Rectangle 2"/>
          <p:cNvSpPr/>
          <p:nvPr/>
        </p:nvSpPr>
        <p:spPr>
          <a:xfrm>
            <a:off x="1820333" y="359832"/>
            <a:ext cx="2561166" cy="3016251"/>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8" name="Rounded Rectangle 7"/>
          <p:cNvSpPr/>
          <p:nvPr/>
        </p:nvSpPr>
        <p:spPr>
          <a:xfrm>
            <a:off x="2248958" y="3829196"/>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2977091" y="3987946"/>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2460624" y="4212313"/>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3093507" y="4498062"/>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3808941" y="4100129"/>
            <a:ext cx="232833" cy="224367"/>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TextBox 15"/>
          <p:cNvSpPr txBox="1"/>
          <p:nvPr/>
        </p:nvSpPr>
        <p:spPr>
          <a:xfrm>
            <a:off x="2291291" y="5157947"/>
            <a:ext cx="1750483" cy="369332"/>
          </a:xfrm>
          <a:prstGeom prst="rect">
            <a:avLst/>
          </a:prstGeom>
          <a:noFill/>
        </p:spPr>
        <p:txBody>
          <a:bodyPr wrap="square" rtlCol="0">
            <a:spAutoFit/>
          </a:bodyPr>
          <a:lstStyle/>
          <a:p>
            <a:pPr algn="ctr"/>
            <a:r>
              <a:rPr lang="en-US" dirty="0">
                <a:solidFill>
                  <a:prstClr val="black"/>
                </a:solidFill>
                <a:latin typeface="Calibri"/>
              </a:rPr>
              <a:t>Processor 2</a:t>
            </a:r>
          </a:p>
        </p:txBody>
      </p:sp>
      <p:sp>
        <p:nvSpPr>
          <p:cNvPr id="19" name="Oval 18"/>
          <p:cNvSpPr/>
          <p:nvPr/>
        </p:nvSpPr>
        <p:spPr>
          <a:xfrm>
            <a:off x="2386541" y="5622993"/>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TextBox 17"/>
          <p:cNvSpPr txBox="1"/>
          <p:nvPr/>
        </p:nvSpPr>
        <p:spPr>
          <a:xfrm>
            <a:off x="2291291" y="5622993"/>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39" name="Group 38"/>
          <p:cNvGrpSpPr/>
          <p:nvPr/>
        </p:nvGrpSpPr>
        <p:grpSpPr>
          <a:xfrm>
            <a:off x="2311134" y="6187767"/>
            <a:ext cx="1619275" cy="126533"/>
            <a:chOff x="2163208" y="2961822"/>
            <a:chExt cx="1781582" cy="173398"/>
          </a:xfrm>
        </p:grpSpPr>
        <p:sp>
          <p:nvSpPr>
            <p:cNvPr id="23" name="Rectangle 22"/>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Rectangle 23"/>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Rectangle 24"/>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ectangle 25"/>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Rectangle 26"/>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Rectangle 27"/>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ectangle 28"/>
            <p:cNvSpPr/>
            <p:nvPr/>
          </p:nvSpPr>
          <p:spPr>
            <a:xfrm>
              <a:off x="3231439"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Rectangle 29"/>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Rectangle 30"/>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Rectangle 31"/>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ectangle 32"/>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Rectangle 33"/>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Rectangle 34"/>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Rectangle 35"/>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Rectangle 36"/>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8" name="Rectangle 37"/>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40" name="TextBox 39"/>
          <p:cNvSpPr txBox="1"/>
          <p:nvPr/>
        </p:nvSpPr>
        <p:spPr>
          <a:xfrm>
            <a:off x="2266341" y="6314300"/>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133" name="Rounded Rectangle 132"/>
          <p:cNvSpPr/>
          <p:nvPr/>
        </p:nvSpPr>
        <p:spPr>
          <a:xfrm>
            <a:off x="4925249" y="543472"/>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5" name="Rounded Rectangle 134"/>
          <p:cNvSpPr/>
          <p:nvPr/>
        </p:nvSpPr>
        <p:spPr>
          <a:xfrm>
            <a:off x="5653382" y="702222"/>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7" name="Rounded Rectangle 136"/>
          <p:cNvSpPr/>
          <p:nvPr/>
        </p:nvSpPr>
        <p:spPr>
          <a:xfrm>
            <a:off x="4967582" y="1324522"/>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8" name="Rounded Rectangle 137"/>
          <p:cNvSpPr/>
          <p:nvPr/>
        </p:nvSpPr>
        <p:spPr>
          <a:xfrm>
            <a:off x="5769798" y="1212338"/>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20" name="Group 19"/>
          <p:cNvGrpSpPr/>
          <p:nvPr/>
        </p:nvGrpSpPr>
        <p:grpSpPr>
          <a:xfrm>
            <a:off x="2291291" y="384722"/>
            <a:ext cx="4426774" cy="4509158"/>
            <a:chOff x="2291291" y="384722"/>
            <a:chExt cx="4426774" cy="4509158"/>
          </a:xfrm>
        </p:grpSpPr>
        <p:sp>
          <p:nvSpPr>
            <p:cNvPr id="9" name="Rounded Rectangle 8"/>
            <p:cNvSpPr/>
            <p:nvPr/>
          </p:nvSpPr>
          <p:spPr>
            <a:xfrm>
              <a:off x="3576108" y="3670446"/>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ounded Rectangle 11"/>
            <p:cNvSpPr/>
            <p:nvPr/>
          </p:nvSpPr>
          <p:spPr>
            <a:xfrm>
              <a:off x="2291291" y="4610246"/>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ounded Rectangle 14"/>
            <p:cNvSpPr/>
            <p:nvPr/>
          </p:nvSpPr>
          <p:spPr>
            <a:xfrm>
              <a:off x="3808941" y="4669513"/>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4" name="Rounded Rectangle 133"/>
            <p:cNvSpPr/>
            <p:nvPr/>
          </p:nvSpPr>
          <p:spPr>
            <a:xfrm>
              <a:off x="6252399" y="384722"/>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6" name="Rounded Rectangle 135"/>
            <p:cNvSpPr/>
            <p:nvPr/>
          </p:nvSpPr>
          <p:spPr>
            <a:xfrm>
              <a:off x="5136915" y="926589"/>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9" name="Rounded Rectangle 138"/>
            <p:cNvSpPr/>
            <p:nvPr/>
          </p:nvSpPr>
          <p:spPr>
            <a:xfrm>
              <a:off x="6485232" y="814405"/>
              <a:ext cx="232833" cy="224367"/>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40" name="Rounded Rectangle 139"/>
          <p:cNvSpPr/>
          <p:nvPr/>
        </p:nvSpPr>
        <p:spPr>
          <a:xfrm>
            <a:off x="6485232" y="1383789"/>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1" name="TextBox 140"/>
          <p:cNvSpPr txBox="1"/>
          <p:nvPr/>
        </p:nvSpPr>
        <p:spPr>
          <a:xfrm>
            <a:off x="4967582" y="1872223"/>
            <a:ext cx="1750483" cy="369332"/>
          </a:xfrm>
          <a:prstGeom prst="rect">
            <a:avLst/>
          </a:prstGeom>
          <a:noFill/>
        </p:spPr>
        <p:txBody>
          <a:bodyPr wrap="square" rtlCol="0">
            <a:spAutoFit/>
          </a:bodyPr>
          <a:lstStyle/>
          <a:p>
            <a:pPr algn="ctr"/>
            <a:r>
              <a:rPr lang="en-US" dirty="0">
                <a:solidFill>
                  <a:prstClr val="black"/>
                </a:solidFill>
                <a:latin typeface="Calibri"/>
              </a:rPr>
              <a:t>Processor 1</a:t>
            </a:r>
          </a:p>
        </p:txBody>
      </p:sp>
      <p:sp>
        <p:nvSpPr>
          <p:cNvPr id="142" name="Oval 141"/>
          <p:cNvSpPr/>
          <p:nvPr/>
        </p:nvSpPr>
        <p:spPr>
          <a:xfrm>
            <a:off x="5062832" y="2337269"/>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3" name="TextBox 142"/>
          <p:cNvSpPr txBox="1"/>
          <p:nvPr/>
        </p:nvSpPr>
        <p:spPr>
          <a:xfrm>
            <a:off x="4967582" y="2337269"/>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144" name="Group 143"/>
          <p:cNvGrpSpPr/>
          <p:nvPr/>
        </p:nvGrpSpPr>
        <p:grpSpPr>
          <a:xfrm>
            <a:off x="4987425" y="2902043"/>
            <a:ext cx="1619275" cy="126533"/>
            <a:chOff x="2163208" y="2961822"/>
            <a:chExt cx="1781582" cy="173398"/>
          </a:xfrm>
        </p:grpSpPr>
        <p:sp>
          <p:nvSpPr>
            <p:cNvPr id="146" name="Rectangle 145"/>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7" name="Rectangle 146"/>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8" name="Rectangle 147"/>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9" name="Rectangle 148"/>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0" name="Rectangle 149"/>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1" name="Rectangle 150"/>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2" name="Rectangle 151"/>
            <p:cNvSpPr/>
            <p:nvPr/>
          </p:nvSpPr>
          <p:spPr>
            <a:xfrm>
              <a:off x="3231439"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3" name="Rectangle 152"/>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4" name="Rectangle 153"/>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5" name="Rectangle 154"/>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6" name="Rectangle 155"/>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7" name="Rectangle 156"/>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8" name="Rectangle 157"/>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9" name="Rectangle 158"/>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0" name="Rectangle 159"/>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1" name="Rectangle 160"/>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45" name="TextBox 144"/>
          <p:cNvSpPr txBox="1"/>
          <p:nvPr/>
        </p:nvSpPr>
        <p:spPr>
          <a:xfrm>
            <a:off x="4942632" y="3028576"/>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163" name="Rounded Rectangle 162"/>
          <p:cNvSpPr/>
          <p:nvPr/>
        </p:nvSpPr>
        <p:spPr>
          <a:xfrm>
            <a:off x="2142067" y="644758"/>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4" name="Rounded Rectangle 163"/>
          <p:cNvSpPr/>
          <p:nvPr/>
        </p:nvSpPr>
        <p:spPr>
          <a:xfrm>
            <a:off x="3469217" y="486008"/>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5" name="Rounded Rectangle 164"/>
          <p:cNvSpPr/>
          <p:nvPr/>
        </p:nvSpPr>
        <p:spPr>
          <a:xfrm>
            <a:off x="2870200" y="803508"/>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6" name="Rounded Rectangle 165"/>
          <p:cNvSpPr/>
          <p:nvPr/>
        </p:nvSpPr>
        <p:spPr>
          <a:xfrm>
            <a:off x="2353733" y="1027875"/>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7" name="Rounded Rectangle 166"/>
          <p:cNvSpPr/>
          <p:nvPr/>
        </p:nvSpPr>
        <p:spPr>
          <a:xfrm>
            <a:off x="2184400" y="1425808"/>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8" name="Rounded Rectangle 167"/>
          <p:cNvSpPr/>
          <p:nvPr/>
        </p:nvSpPr>
        <p:spPr>
          <a:xfrm>
            <a:off x="2986616" y="1313624"/>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9" name="Rounded Rectangle 168"/>
          <p:cNvSpPr/>
          <p:nvPr/>
        </p:nvSpPr>
        <p:spPr>
          <a:xfrm>
            <a:off x="3702050" y="915691"/>
            <a:ext cx="232833" cy="224367"/>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0" name="Rounded Rectangle 169"/>
          <p:cNvSpPr/>
          <p:nvPr/>
        </p:nvSpPr>
        <p:spPr>
          <a:xfrm>
            <a:off x="3702050" y="1485075"/>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1" name="TextBox 170"/>
          <p:cNvSpPr txBox="1"/>
          <p:nvPr/>
        </p:nvSpPr>
        <p:spPr>
          <a:xfrm>
            <a:off x="2184400" y="1973509"/>
            <a:ext cx="1750483" cy="369332"/>
          </a:xfrm>
          <a:prstGeom prst="rect">
            <a:avLst/>
          </a:prstGeom>
          <a:noFill/>
        </p:spPr>
        <p:txBody>
          <a:bodyPr wrap="square" rtlCol="0">
            <a:spAutoFit/>
          </a:bodyPr>
          <a:lstStyle/>
          <a:p>
            <a:pPr algn="ctr"/>
            <a:r>
              <a:rPr lang="en-US" dirty="0">
                <a:solidFill>
                  <a:prstClr val="black"/>
                </a:solidFill>
                <a:latin typeface="Calibri"/>
              </a:rPr>
              <a:t>Processor 0</a:t>
            </a:r>
          </a:p>
        </p:txBody>
      </p:sp>
      <p:sp>
        <p:nvSpPr>
          <p:cNvPr id="172" name="Oval 171"/>
          <p:cNvSpPr/>
          <p:nvPr/>
        </p:nvSpPr>
        <p:spPr>
          <a:xfrm>
            <a:off x="2279650" y="2438555"/>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3" name="TextBox 172"/>
          <p:cNvSpPr txBox="1"/>
          <p:nvPr/>
        </p:nvSpPr>
        <p:spPr>
          <a:xfrm>
            <a:off x="2184400" y="2438555"/>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174" name="Group 173"/>
          <p:cNvGrpSpPr/>
          <p:nvPr/>
        </p:nvGrpSpPr>
        <p:grpSpPr>
          <a:xfrm>
            <a:off x="2204243" y="3003329"/>
            <a:ext cx="1619275" cy="126533"/>
            <a:chOff x="2163208" y="2961822"/>
            <a:chExt cx="1781582" cy="173398"/>
          </a:xfrm>
        </p:grpSpPr>
        <p:sp>
          <p:nvSpPr>
            <p:cNvPr id="176" name="Rectangle 175"/>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7" name="Rectangle 176"/>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8" name="Rectangle 177"/>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9" name="Rectangle 178"/>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0" name="Rectangle 179"/>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1" name="Rectangle 180"/>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2" name="Rectangle 181"/>
            <p:cNvSpPr/>
            <p:nvPr/>
          </p:nvSpPr>
          <p:spPr>
            <a:xfrm>
              <a:off x="3231439" y="2961822"/>
              <a:ext cx="118583" cy="173398"/>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3" name="Rectangle 182"/>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4" name="Rectangle 183"/>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5" name="Rectangle 184"/>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6" name="Rectangle 185"/>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7" name="Rectangle 186"/>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8" name="Rectangle 187"/>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9" name="Rectangle 188"/>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0" name="Rectangle 189"/>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1" name="Rectangle 190"/>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75" name="TextBox 174"/>
          <p:cNvSpPr txBox="1"/>
          <p:nvPr/>
        </p:nvSpPr>
        <p:spPr>
          <a:xfrm>
            <a:off x="2159450" y="3129862"/>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193" name="Rounded Rectangle 192"/>
          <p:cNvSpPr/>
          <p:nvPr/>
        </p:nvSpPr>
        <p:spPr>
          <a:xfrm>
            <a:off x="4925249" y="3829196"/>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4" name="Rounded Rectangle 193"/>
          <p:cNvSpPr/>
          <p:nvPr/>
        </p:nvSpPr>
        <p:spPr>
          <a:xfrm>
            <a:off x="6252399" y="3670446"/>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5" name="Rounded Rectangle 194"/>
          <p:cNvSpPr/>
          <p:nvPr/>
        </p:nvSpPr>
        <p:spPr>
          <a:xfrm>
            <a:off x="5653382" y="3987946"/>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6" name="Rounded Rectangle 195"/>
          <p:cNvSpPr/>
          <p:nvPr/>
        </p:nvSpPr>
        <p:spPr>
          <a:xfrm>
            <a:off x="5136915" y="4212313"/>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7" name="Rounded Rectangle 196"/>
          <p:cNvSpPr/>
          <p:nvPr/>
        </p:nvSpPr>
        <p:spPr>
          <a:xfrm>
            <a:off x="4967582" y="4610246"/>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8" name="Rounded Rectangle 197"/>
          <p:cNvSpPr/>
          <p:nvPr/>
        </p:nvSpPr>
        <p:spPr>
          <a:xfrm>
            <a:off x="5769798" y="4498062"/>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9" name="Rounded Rectangle 198"/>
          <p:cNvSpPr/>
          <p:nvPr/>
        </p:nvSpPr>
        <p:spPr>
          <a:xfrm>
            <a:off x="6485232" y="4100129"/>
            <a:ext cx="232833" cy="224367"/>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0" name="Rounded Rectangle 199"/>
          <p:cNvSpPr/>
          <p:nvPr/>
        </p:nvSpPr>
        <p:spPr>
          <a:xfrm>
            <a:off x="6485232" y="4669513"/>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1" name="TextBox 200"/>
          <p:cNvSpPr txBox="1"/>
          <p:nvPr/>
        </p:nvSpPr>
        <p:spPr>
          <a:xfrm>
            <a:off x="4967582" y="5157947"/>
            <a:ext cx="1750483" cy="369332"/>
          </a:xfrm>
          <a:prstGeom prst="rect">
            <a:avLst/>
          </a:prstGeom>
          <a:noFill/>
        </p:spPr>
        <p:txBody>
          <a:bodyPr wrap="square" rtlCol="0">
            <a:spAutoFit/>
          </a:bodyPr>
          <a:lstStyle/>
          <a:p>
            <a:pPr algn="ctr"/>
            <a:r>
              <a:rPr lang="en-US" dirty="0">
                <a:solidFill>
                  <a:prstClr val="black"/>
                </a:solidFill>
                <a:latin typeface="Calibri"/>
              </a:rPr>
              <a:t>Processor 3</a:t>
            </a:r>
          </a:p>
        </p:txBody>
      </p:sp>
      <p:sp>
        <p:nvSpPr>
          <p:cNvPr id="202" name="Oval 201"/>
          <p:cNvSpPr/>
          <p:nvPr/>
        </p:nvSpPr>
        <p:spPr>
          <a:xfrm>
            <a:off x="5062832" y="5622993"/>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3" name="TextBox 202"/>
          <p:cNvSpPr txBox="1"/>
          <p:nvPr/>
        </p:nvSpPr>
        <p:spPr>
          <a:xfrm>
            <a:off x="4967582" y="5622993"/>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204" name="Group 203"/>
          <p:cNvGrpSpPr/>
          <p:nvPr/>
        </p:nvGrpSpPr>
        <p:grpSpPr>
          <a:xfrm>
            <a:off x="4987425" y="6187767"/>
            <a:ext cx="1619275" cy="126533"/>
            <a:chOff x="2163208" y="2961822"/>
            <a:chExt cx="1781582" cy="173398"/>
          </a:xfrm>
        </p:grpSpPr>
        <p:sp>
          <p:nvSpPr>
            <p:cNvPr id="206" name="Rectangle 205"/>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7" name="Rectangle 206"/>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8" name="Rectangle 207"/>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9" name="Rectangle 208"/>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0" name="Rectangle 209"/>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1" name="Rectangle 210"/>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2" name="Rectangle 211"/>
            <p:cNvSpPr/>
            <p:nvPr/>
          </p:nvSpPr>
          <p:spPr>
            <a:xfrm>
              <a:off x="3231439" y="2961822"/>
              <a:ext cx="118583" cy="173398"/>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3" name="Rectangle 212"/>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4" name="Rectangle 213"/>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5" name="Rectangle 214"/>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6" name="Rectangle 215"/>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7" name="Rectangle 216"/>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8" name="Rectangle 217"/>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9" name="Rectangle 218"/>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0" name="Rectangle 219"/>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1" name="Rectangle 220"/>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205" name="TextBox 204"/>
          <p:cNvSpPr txBox="1"/>
          <p:nvPr/>
        </p:nvSpPr>
        <p:spPr>
          <a:xfrm>
            <a:off x="4942632" y="6314300"/>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2" name="Date Placeholder 1"/>
          <p:cNvSpPr>
            <a:spLocks noGrp="1"/>
          </p:cNvSpPr>
          <p:nvPr>
            <p:ph type="dt" sz="half" idx="10"/>
          </p:nvPr>
        </p:nvSpPr>
        <p:spPr/>
        <p:txBody>
          <a:bodyPr/>
          <a:lstStyle/>
          <a:p>
            <a:fld id="{C8BA8206-B626-4845-B7C6-2D424B6283AC}"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17" name="Slide Number Placeholder 16"/>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11</a:t>
            </a:fld>
            <a:endParaRPr lang="en-US">
              <a:solidFill>
                <a:prstClr val="black">
                  <a:tint val="75000"/>
                </a:prstClr>
              </a:solidFill>
              <a:latin typeface="Calibri"/>
            </a:endParaRPr>
          </a:p>
        </p:txBody>
      </p:sp>
    </p:spTree>
    <p:extLst>
      <p:ext uri="{BB962C8B-B14F-4D97-AF65-F5344CB8AC3E}">
        <p14:creationId xmlns:p14="http://schemas.microsoft.com/office/powerpoint/2010/main" val="14884816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33899" y="3549649"/>
            <a:ext cx="2556934" cy="3012018"/>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Rectangle 4"/>
          <p:cNvSpPr/>
          <p:nvPr/>
        </p:nvSpPr>
        <p:spPr>
          <a:xfrm>
            <a:off x="1820333" y="3549649"/>
            <a:ext cx="2561166" cy="3012018"/>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 name="Rectangle 3"/>
          <p:cNvSpPr/>
          <p:nvPr/>
        </p:nvSpPr>
        <p:spPr>
          <a:xfrm>
            <a:off x="4533899" y="327813"/>
            <a:ext cx="2556934" cy="301625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Rectangle 2"/>
          <p:cNvSpPr/>
          <p:nvPr/>
        </p:nvSpPr>
        <p:spPr>
          <a:xfrm>
            <a:off x="1820333" y="359832"/>
            <a:ext cx="2561166" cy="3016251"/>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8" name="Rounded Rectangle 7"/>
          <p:cNvSpPr/>
          <p:nvPr/>
        </p:nvSpPr>
        <p:spPr>
          <a:xfrm>
            <a:off x="2248958" y="3829196"/>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2977091" y="3987946"/>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2460624" y="4212313"/>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3093507" y="4498062"/>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3808941" y="4100129"/>
            <a:ext cx="232833" cy="224367"/>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TextBox 15"/>
          <p:cNvSpPr txBox="1"/>
          <p:nvPr/>
        </p:nvSpPr>
        <p:spPr>
          <a:xfrm>
            <a:off x="2291291" y="5157947"/>
            <a:ext cx="1750483" cy="369332"/>
          </a:xfrm>
          <a:prstGeom prst="rect">
            <a:avLst/>
          </a:prstGeom>
          <a:noFill/>
        </p:spPr>
        <p:txBody>
          <a:bodyPr wrap="square" rtlCol="0">
            <a:spAutoFit/>
          </a:bodyPr>
          <a:lstStyle/>
          <a:p>
            <a:pPr algn="ctr"/>
            <a:r>
              <a:rPr lang="en-US" dirty="0">
                <a:solidFill>
                  <a:prstClr val="black"/>
                </a:solidFill>
                <a:latin typeface="Calibri"/>
              </a:rPr>
              <a:t>Processor 2</a:t>
            </a:r>
          </a:p>
        </p:txBody>
      </p:sp>
      <p:sp>
        <p:nvSpPr>
          <p:cNvPr id="19" name="Oval 18"/>
          <p:cNvSpPr/>
          <p:nvPr/>
        </p:nvSpPr>
        <p:spPr>
          <a:xfrm>
            <a:off x="2386541" y="5622993"/>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TextBox 17"/>
          <p:cNvSpPr txBox="1"/>
          <p:nvPr/>
        </p:nvSpPr>
        <p:spPr>
          <a:xfrm>
            <a:off x="2291291" y="5622993"/>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39" name="Group 38"/>
          <p:cNvGrpSpPr/>
          <p:nvPr/>
        </p:nvGrpSpPr>
        <p:grpSpPr>
          <a:xfrm>
            <a:off x="2311134" y="6187767"/>
            <a:ext cx="1619275" cy="126533"/>
            <a:chOff x="2163208" y="2961822"/>
            <a:chExt cx="1781582" cy="173398"/>
          </a:xfrm>
        </p:grpSpPr>
        <p:sp>
          <p:nvSpPr>
            <p:cNvPr id="23" name="Rectangle 22"/>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Rectangle 23"/>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Rectangle 24"/>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ectangle 25"/>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Rectangle 26"/>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Rectangle 27"/>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ectangle 28"/>
            <p:cNvSpPr/>
            <p:nvPr/>
          </p:nvSpPr>
          <p:spPr>
            <a:xfrm>
              <a:off x="3231439"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Rectangle 29"/>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Rectangle 30"/>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Rectangle 31"/>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ectangle 32"/>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Rectangle 33"/>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Rectangle 34"/>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Rectangle 35"/>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Rectangle 36"/>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8" name="Rectangle 37"/>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40" name="TextBox 39"/>
          <p:cNvSpPr txBox="1"/>
          <p:nvPr/>
        </p:nvSpPr>
        <p:spPr>
          <a:xfrm>
            <a:off x="2266341" y="6314300"/>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133" name="Rounded Rectangle 132"/>
          <p:cNvSpPr/>
          <p:nvPr/>
        </p:nvSpPr>
        <p:spPr>
          <a:xfrm>
            <a:off x="4925249" y="543472"/>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5" name="Rounded Rectangle 134"/>
          <p:cNvSpPr/>
          <p:nvPr/>
        </p:nvSpPr>
        <p:spPr>
          <a:xfrm>
            <a:off x="5653382" y="702222"/>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7" name="Rounded Rectangle 136"/>
          <p:cNvSpPr/>
          <p:nvPr/>
        </p:nvSpPr>
        <p:spPr>
          <a:xfrm>
            <a:off x="4967582" y="1324522"/>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8" name="Rounded Rectangle 137"/>
          <p:cNvSpPr/>
          <p:nvPr/>
        </p:nvSpPr>
        <p:spPr>
          <a:xfrm>
            <a:off x="5769798" y="1212338"/>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130" name="Group 129"/>
          <p:cNvGrpSpPr/>
          <p:nvPr/>
        </p:nvGrpSpPr>
        <p:grpSpPr>
          <a:xfrm>
            <a:off x="2291291" y="384722"/>
            <a:ext cx="4426774" cy="4509158"/>
            <a:chOff x="2291291" y="384722"/>
            <a:chExt cx="4426774" cy="4509158"/>
          </a:xfrm>
        </p:grpSpPr>
        <p:sp>
          <p:nvSpPr>
            <p:cNvPr id="131" name="Rounded Rectangle 130"/>
            <p:cNvSpPr/>
            <p:nvPr/>
          </p:nvSpPr>
          <p:spPr>
            <a:xfrm>
              <a:off x="3576108" y="3670446"/>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2" name="Rounded Rectangle 221"/>
            <p:cNvSpPr/>
            <p:nvPr/>
          </p:nvSpPr>
          <p:spPr>
            <a:xfrm>
              <a:off x="2291291" y="4610246"/>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3" name="Rounded Rectangle 222"/>
            <p:cNvSpPr/>
            <p:nvPr/>
          </p:nvSpPr>
          <p:spPr>
            <a:xfrm>
              <a:off x="3808941" y="4669513"/>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4" name="Rounded Rectangle 223"/>
            <p:cNvSpPr/>
            <p:nvPr/>
          </p:nvSpPr>
          <p:spPr>
            <a:xfrm>
              <a:off x="6252399" y="384722"/>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5" name="Rounded Rectangle 224"/>
            <p:cNvSpPr/>
            <p:nvPr/>
          </p:nvSpPr>
          <p:spPr>
            <a:xfrm>
              <a:off x="5136915" y="926589"/>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6" name="Rounded Rectangle 225"/>
            <p:cNvSpPr/>
            <p:nvPr/>
          </p:nvSpPr>
          <p:spPr>
            <a:xfrm>
              <a:off x="6485232" y="814405"/>
              <a:ext cx="232833" cy="224367"/>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pSp>
        <p:nvGrpSpPr>
          <p:cNvPr id="20" name="Group 19"/>
          <p:cNvGrpSpPr/>
          <p:nvPr/>
        </p:nvGrpSpPr>
        <p:grpSpPr>
          <a:xfrm>
            <a:off x="2353733" y="450619"/>
            <a:ext cx="4305672" cy="4396975"/>
            <a:chOff x="2291291" y="384723"/>
            <a:chExt cx="4305672" cy="4396975"/>
          </a:xfrm>
        </p:grpSpPr>
        <p:sp>
          <p:nvSpPr>
            <p:cNvPr id="9" name="Rounded Rectangle 8"/>
            <p:cNvSpPr/>
            <p:nvPr/>
          </p:nvSpPr>
          <p:spPr>
            <a:xfrm>
              <a:off x="3576108" y="3670447"/>
              <a:ext cx="111731" cy="112184"/>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ounded Rectangle 11"/>
            <p:cNvSpPr/>
            <p:nvPr/>
          </p:nvSpPr>
          <p:spPr>
            <a:xfrm>
              <a:off x="2291291" y="4610247"/>
              <a:ext cx="111731" cy="112184"/>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ounded Rectangle 14"/>
            <p:cNvSpPr/>
            <p:nvPr/>
          </p:nvSpPr>
          <p:spPr>
            <a:xfrm>
              <a:off x="3808941" y="4669514"/>
              <a:ext cx="111731" cy="112184"/>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4" name="Rounded Rectangle 133"/>
            <p:cNvSpPr/>
            <p:nvPr/>
          </p:nvSpPr>
          <p:spPr>
            <a:xfrm>
              <a:off x="6252399" y="384723"/>
              <a:ext cx="111731" cy="112184"/>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6" name="Rounded Rectangle 135"/>
            <p:cNvSpPr/>
            <p:nvPr/>
          </p:nvSpPr>
          <p:spPr>
            <a:xfrm>
              <a:off x="5136915" y="926590"/>
              <a:ext cx="111731" cy="112184"/>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9" name="Rounded Rectangle 138"/>
            <p:cNvSpPr/>
            <p:nvPr/>
          </p:nvSpPr>
          <p:spPr>
            <a:xfrm>
              <a:off x="6485232" y="814406"/>
              <a:ext cx="111731" cy="112184"/>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40" name="Rounded Rectangle 139"/>
          <p:cNvSpPr/>
          <p:nvPr/>
        </p:nvSpPr>
        <p:spPr>
          <a:xfrm>
            <a:off x="6485232" y="1383789"/>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1" name="TextBox 140"/>
          <p:cNvSpPr txBox="1"/>
          <p:nvPr/>
        </p:nvSpPr>
        <p:spPr>
          <a:xfrm>
            <a:off x="4967582" y="1872223"/>
            <a:ext cx="1750483" cy="369332"/>
          </a:xfrm>
          <a:prstGeom prst="rect">
            <a:avLst/>
          </a:prstGeom>
          <a:noFill/>
        </p:spPr>
        <p:txBody>
          <a:bodyPr wrap="square" rtlCol="0">
            <a:spAutoFit/>
          </a:bodyPr>
          <a:lstStyle/>
          <a:p>
            <a:pPr algn="ctr"/>
            <a:r>
              <a:rPr lang="en-US" dirty="0">
                <a:solidFill>
                  <a:prstClr val="black"/>
                </a:solidFill>
                <a:latin typeface="Calibri"/>
              </a:rPr>
              <a:t>Processor 1</a:t>
            </a:r>
          </a:p>
        </p:txBody>
      </p:sp>
      <p:sp>
        <p:nvSpPr>
          <p:cNvPr id="142" name="Oval 141"/>
          <p:cNvSpPr/>
          <p:nvPr/>
        </p:nvSpPr>
        <p:spPr>
          <a:xfrm>
            <a:off x="5062832" y="2337269"/>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3" name="TextBox 142"/>
          <p:cNvSpPr txBox="1"/>
          <p:nvPr/>
        </p:nvSpPr>
        <p:spPr>
          <a:xfrm>
            <a:off x="4967582" y="2337269"/>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144" name="Group 143"/>
          <p:cNvGrpSpPr/>
          <p:nvPr/>
        </p:nvGrpSpPr>
        <p:grpSpPr>
          <a:xfrm>
            <a:off x="4987425" y="2902043"/>
            <a:ext cx="1619275" cy="126533"/>
            <a:chOff x="2163208" y="2961822"/>
            <a:chExt cx="1781582" cy="173398"/>
          </a:xfrm>
        </p:grpSpPr>
        <p:sp>
          <p:nvSpPr>
            <p:cNvPr id="146" name="Rectangle 145"/>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7" name="Rectangle 146"/>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8" name="Rectangle 147"/>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9" name="Rectangle 148"/>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0" name="Rectangle 149"/>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1" name="Rectangle 150"/>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2" name="Rectangle 151"/>
            <p:cNvSpPr/>
            <p:nvPr/>
          </p:nvSpPr>
          <p:spPr>
            <a:xfrm>
              <a:off x="3231439"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3" name="Rectangle 152"/>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4" name="Rectangle 153"/>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5" name="Rectangle 154"/>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6" name="Rectangle 155"/>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7" name="Rectangle 156"/>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8" name="Rectangle 157"/>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9" name="Rectangle 158"/>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0" name="Rectangle 159"/>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1" name="Rectangle 160"/>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45" name="TextBox 144"/>
          <p:cNvSpPr txBox="1"/>
          <p:nvPr/>
        </p:nvSpPr>
        <p:spPr>
          <a:xfrm>
            <a:off x="4942632" y="3028576"/>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163" name="Rounded Rectangle 162"/>
          <p:cNvSpPr/>
          <p:nvPr/>
        </p:nvSpPr>
        <p:spPr>
          <a:xfrm>
            <a:off x="2142067" y="644758"/>
            <a:ext cx="347186" cy="336551"/>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4" name="Rounded Rectangle 163"/>
          <p:cNvSpPr/>
          <p:nvPr/>
        </p:nvSpPr>
        <p:spPr>
          <a:xfrm>
            <a:off x="3469217" y="486008"/>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5" name="Rounded Rectangle 164"/>
          <p:cNvSpPr/>
          <p:nvPr/>
        </p:nvSpPr>
        <p:spPr>
          <a:xfrm>
            <a:off x="2870200" y="803508"/>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6" name="Rounded Rectangle 165"/>
          <p:cNvSpPr/>
          <p:nvPr/>
        </p:nvSpPr>
        <p:spPr>
          <a:xfrm>
            <a:off x="2353733" y="1027875"/>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7" name="Rounded Rectangle 166"/>
          <p:cNvSpPr/>
          <p:nvPr/>
        </p:nvSpPr>
        <p:spPr>
          <a:xfrm>
            <a:off x="2184400" y="1425808"/>
            <a:ext cx="347186" cy="336551"/>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8" name="Rounded Rectangle 167"/>
          <p:cNvSpPr/>
          <p:nvPr/>
        </p:nvSpPr>
        <p:spPr>
          <a:xfrm>
            <a:off x="2986616" y="1313624"/>
            <a:ext cx="347186" cy="336551"/>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9" name="Rounded Rectangle 168"/>
          <p:cNvSpPr/>
          <p:nvPr/>
        </p:nvSpPr>
        <p:spPr>
          <a:xfrm>
            <a:off x="3702050" y="915691"/>
            <a:ext cx="347186" cy="336551"/>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0" name="Rounded Rectangle 169"/>
          <p:cNvSpPr/>
          <p:nvPr/>
        </p:nvSpPr>
        <p:spPr>
          <a:xfrm>
            <a:off x="3702050" y="1485075"/>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1" name="TextBox 170"/>
          <p:cNvSpPr txBox="1"/>
          <p:nvPr/>
        </p:nvSpPr>
        <p:spPr>
          <a:xfrm>
            <a:off x="2184400" y="1973509"/>
            <a:ext cx="1750483" cy="369332"/>
          </a:xfrm>
          <a:prstGeom prst="rect">
            <a:avLst/>
          </a:prstGeom>
          <a:noFill/>
        </p:spPr>
        <p:txBody>
          <a:bodyPr wrap="square" rtlCol="0">
            <a:spAutoFit/>
          </a:bodyPr>
          <a:lstStyle/>
          <a:p>
            <a:pPr algn="ctr"/>
            <a:r>
              <a:rPr lang="en-US" dirty="0">
                <a:solidFill>
                  <a:prstClr val="black"/>
                </a:solidFill>
                <a:latin typeface="Calibri"/>
              </a:rPr>
              <a:t>Processor 0</a:t>
            </a:r>
          </a:p>
        </p:txBody>
      </p:sp>
      <p:sp>
        <p:nvSpPr>
          <p:cNvPr id="172" name="Oval 171"/>
          <p:cNvSpPr/>
          <p:nvPr/>
        </p:nvSpPr>
        <p:spPr>
          <a:xfrm>
            <a:off x="2279650" y="2438555"/>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3" name="TextBox 172"/>
          <p:cNvSpPr txBox="1"/>
          <p:nvPr/>
        </p:nvSpPr>
        <p:spPr>
          <a:xfrm>
            <a:off x="2184400" y="2438555"/>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174" name="Group 173"/>
          <p:cNvGrpSpPr/>
          <p:nvPr/>
        </p:nvGrpSpPr>
        <p:grpSpPr>
          <a:xfrm>
            <a:off x="2204243" y="3003329"/>
            <a:ext cx="1619275" cy="126533"/>
            <a:chOff x="2163208" y="2961822"/>
            <a:chExt cx="1781582" cy="173398"/>
          </a:xfrm>
        </p:grpSpPr>
        <p:sp>
          <p:nvSpPr>
            <p:cNvPr id="176" name="Rectangle 175"/>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7" name="Rectangle 176"/>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8" name="Rectangle 177"/>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9" name="Rectangle 178"/>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0" name="Rectangle 179"/>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1" name="Rectangle 180"/>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2" name="Rectangle 181"/>
            <p:cNvSpPr/>
            <p:nvPr/>
          </p:nvSpPr>
          <p:spPr>
            <a:xfrm>
              <a:off x="3231439" y="2961822"/>
              <a:ext cx="118583" cy="173398"/>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3" name="Rectangle 182"/>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4" name="Rectangle 183"/>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5" name="Rectangle 184"/>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6" name="Rectangle 185"/>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7" name="Rectangle 186"/>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8" name="Rectangle 187"/>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9" name="Rectangle 188"/>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0" name="Rectangle 189"/>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1" name="Rectangle 190"/>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75" name="TextBox 174"/>
          <p:cNvSpPr txBox="1"/>
          <p:nvPr/>
        </p:nvSpPr>
        <p:spPr>
          <a:xfrm>
            <a:off x="2159450" y="3129862"/>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193" name="Rounded Rectangle 192"/>
          <p:cNvSpPr/>
          <p:nvPr/>
        </p:nvSpPr>
        <p:spPr>
          <a:xfrm>
            <a:off x="4925249" y="3829196"/>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4" name="Rounded Rectangle 193"/>
          <p:cNvSpPr/>
          <p:nvPr/>
        </p:nvSpPr>
        <p:spPr>
          <a:xfrm>
            <a:off x="6252399" y="3670446"/>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5" name="Rounded Rectangle 194"/>
          <p:cNvSpPr/>
          <p:nvPr/>
        </p:nvSpPr>
        <p:spPr>
          <a:xfrm>
            <a:off x="5653382" y="3987946"/>
            <a:ext cx="347186" cy="336551"/>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6" name="Rounded Rectangle 195"/>
          <p:cNvSpPr/>
          <p:nvPr/>
        </p:nvSpPr>
        <p:spPr>
          <a:xfrm>
            <a:off x="5136915" y="4212313"/>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7" name="Rounded Rectangle 196"/>
          <p:cNvSpPr/>
          <p:nvPr/>
        </p:nvSpPr>
        <p:spPr>
          <a:xfrm>
            <a:off x="4967582" y="4610246"/>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8" name="Rounded Rectangle 197"/>
          <p:cNvSpPr/>
          <p:nvPr/>
        </p:nvSpPr>
        <p:spPr>
          <a:xfrm>
            <a:off x="5769798" y="4498062"/>
            <a:ext cx="347186" cy="336551"/>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9" name="Rounded Rectangle 198"/>
          <p:cNvSpPr/>
          <p:nvPr/>
        </p:nvSpPr>
        <p:spPr>
          <a:xfrm>
            <a:off x="6485232" y="4100129"/>
            <a:ext cx="347186" cy="336551"/>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0" name="Rounded Rectangle 199"/>
          <p:cNvSpPr/>
          <p:nvPr/>
        </p:nvSpPr>
        <p:spPr>
          <a:xfrm>
            <a:off x="6485232" y="4669513"/>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1" name="TextBox 200"/>
          <p:cNvSpPr txBox="1"/>
          <p:nvPr/>
        </p:nvSpPr>
        <p:spPr>
          <a:xfrm>
            <a:off x="4967582" y="5157947"/>
            <a:ext cx="1750483" cy="369332"/>
          </a:xfrm>
          <a:prstGeom prst="rect">
            <a:avLst/>
          </a:prstGeom>
          <a:noFill/>
        </p:spPr>
        <p:txBody>
          <a:bodyPr wrap="square" rtlCol="0">
            <a:spAutoFit/>
          </a:bodyPr>
          <a:lstStyle/>
          <a:p>
            <a:pPr algn="ctr"/>
            <a:r>
              <a:rPr lang="en-US" dirty="0">
                <a:solidFill>
                  <a:prstClr val="black"/>
                </a:solidFill>
                <a:latin typeface="Calibri"/>
              </a:rPr>
              <a:t>Processor 3</a:t>
            </a:r>
          </a:p>
        </p:txBody>
      </p:sp>
      <p:sp>
        <p:nvSpPr>
          <p:cNvPr id="202" name="Oval 201"/>
          <p:cNvSpPr/>
          <p:nvPr/>
        </p:nvSpPr>
        <p:spPr>
          <a:xfrm>
            <a:off x="5062832" y="5622993"/>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3" name="TextBox 202"/>
          <p:cNvSpPr txBox="1"/>
          <p:nvPr/>
        </p:nvSpPr>
        <p:spPr>
          <a:xfrm>
            <a:off x="4967582" y="5622993"/>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204" name="Group 203"/>
          <p:cNvGrpSpPr/>
          <p:nvPr/>
        </p:nvGrpSpPr>
        <p:grpSpPr>
          <a:xfrm>
            <a:off x="4987425" y="6187767"/>
            <a:ext cx="1619275" cy="126533"/>
            <a:chOff x="2163208" y="2961822"/>
            <a:chExt cx="1781582" cy="173398"/>
          </a:xfrm>
        </p:grpSpPr>
        <p:sp>
          <p:nvSpPr>
            <p:cNvPr id="206" name="Rectangle 205"/>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7" name="Rectangle 206"/>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8" name="Rectangle 207"/>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9" name="Rectangle 208"/>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0" name="Rectangle 209"/>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1" name="Rectangle 210"/>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2" name="Rectangle 211"/>
            <p:cNvSpPr/>
            <p:nvPr/>
          </p:nvSpPr>
          <p:spPr>
            <a:xfrm>
              <a:off x="3231439" y="2961822"/>
              <a:ext cx="118583" cy="173398"/>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3" name="Rectangle 212"/>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4" name="Rectangle 213"/>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5" name="Rectangle 214"/>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6" name="Rectangle 215"/>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7" name="Rectangle 216"/>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8" name="Rectangle 217"/>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9" name="Rectangle 218"/>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0" name="Rectangle 219"/>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1" name="Rectangle 220"/>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205" name="TextBox 204"/>
          <p:cNvSpPr txBox="1"/>
          <p:nvPr/>
        </p:nvSpPr>
        <p:spPr>
          <a:xfrm>
            <a:off x="4942632" y="6314300"/>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2" name="Date Placeholder 1"/>
          <p:cNvSpPr>
            <a:spLocks noGrp="1"/>
          </p:cNvSpPr>
          <p:nvPr>
            <p:ph type="dt" sz="half" idx="10"/>
          </p:nvPr>
        </p:nvSpPr>
        <p:spPr/>
        <p:txBody>
          <a:bodyPr/>
          <a:lstStyle/>
          <a:p>
            <a:fld id="{21A8C7D3-E5A8-C34A-9716-E54B7F24A3F7}"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17" name="Slide Number Placeholder 16"/>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12</a:t>
            </a:fld>
            <a:endParaRPr lang="en-US">
              <a:solidFill>
                <a:prstClr val="black">
                  <a:tint val="75000"/>
                </a:prstClr>
              </a:solidFill>
              <a:latin typeface="Calibri"/>
            </a:endParaRPr>
          </a:p>
        </p:txBody>
      </p:sp>
    </p:spTree>
    <p:extLst>
      <p:ext uri="{BB962C8B-B14F-4D97-AF65-F5344CB8AC3E}">
        <p14:creationId xmlns:p14="http://schemas.microsoft.com/office/powerpoint/2010/main" val="16157742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p:cTn id="7" dur="1000" fill="hold"/>
                                        <p:tgtEl>
                                          <p:spTgt spid="163"/>
                                        </p:tgtEl>
                                        <p:attrNameLst>
                                          <p:attrName>ppt_w</p:attrName>
                                        </p:attrNameLst>
                                      </p:cBhvr>
                                      <p:tavLst>
                                        <p:tav tm="0">
                                          <p:val>
                                            <p:strVal val="#ppt_w*0.70"/>
                                          </p:val>
                                        </p:tav>
                                        <p:tav tm="100000">
                                          <p:val>
                                            <p:strVal val="#ppt_w"/>
                                          </p:val>
                                        </p:tav>
                                      </p:tavLst>
                                    </p:anim>
                                    <p:anim calcmode="lin" valueType="num">
                                      <p:cBhvr>
                                        <p:cTn id="8" dur="1000" fill="hold"/>
                                        <p:tgtEl>
                                          <p:spTgt spid="163"/>
                                        </p:tgtEl>
                                        <p:attrNameLst>
                                          <p:attrName>ppt_h</p:attrName>
                                        </p:attrNameLst>
                                      </p:cBhvr>
                                      <p:tavLst>
                                        <p:tav tm="0">
                                          <p:val>
                                            <p:strVal val="#ppt_h"/>
                                          </p:val>
                                        </p:tav>
                                        <p:tav tm="100000">
                                          <p:val>
                                            <p:strVal val="#ppt_h"/>
                                          </p:val>
                                        </p:tav>
                                      </p:tavLst>
                                    </p:anim>
                                    <p:animEffect transition="in" filter="fade">
                                      <p:cBhvr>
                                        <p:cTn id="9" dur="1000"/>
                                        <p:tgtEl>
                                          <p:spTgt spid="16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69"/>
                                        </p:tgtEl>
                                        <p:attrNameLst>
                                          <p:attrName>style.visibility</p:attrName>
                                        </p:attrNameLst>
                                      </p:cBhvr>
                                      <p:to>
                                        <p:strVal val="visible"/>
                                      </p:to>
                                    </p:set>
                                    <p:anim calcmode="lin" valueType="num">
                                      <p:cBhvr>
                                        <p:cTn id="12" dur="1000" fill="hold"/>
                                        <p:tgtEl>
                                          <p:spTgt spid="169"/>
                                        </p:tgtEl>
                                        <p:attrNameLst>
                                          <p:attrName>ppt_w</p:attrName>
                                        </p:attrNameLst>
                                      </p:cBhvr>
                                      <p:tavLst>
                                        <p:tav tm="0">
                                          <p:val>
                                            <p:strVal val="#ppt_w*0.70"/>
                                          </p:val>
                                        </p:tav>
                                        <p:tav tm="100000">
                                          <p:val>
                                            <p:strVal val="#ppt_w"/>
                                          </p:val>
                                        </p:tav>
                                      </p:tavLst>
                                    </p:anim>
                                    <p:anim calcmode="lin" valueType="num">
                                      <p:cBhvr>
                                        <p:cTn id="13" dur="1000" fill="hold"/>
                                        <p:tgtEl>
                                          <p:spTgt spid="169"/>
                                        </p:tgtEl>
                                        <p:attrNameLst>
                                          <p:attrName>ppt_h</p:attrName>
                                        </p:attrNameLst>
                                      </p:cBhvr>
                                      <p:tavLst>
                                        <p:tav tm="0">
                                          <p:val>
                                            <p:strVal val="#ppt_h"/>
                                          </p:val>
                                        </p:tav>
                                        <p:tav tm="100000">
                                          <p:val>
                                            <p:strVal val="#ppt_h"/>
                                          </p:val>
                                        </p:tav>
                                      </p:tavLst>
                                    </p:anim>
                                    <p:animEffect transition="in" filter="fade">
                                      <p:cBhvr>
                                        <p:cTn id="14" dur="1000"/>
                                        <p:tgtEl>
                                          <p:spTgt spid="169"/>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68"/>
                                        </p:tgtEl>
                                        <p:attrNameLst>
                                          <p:attrName>style.visibility</p:attrName>
                                        </p:attrNameLst>
                                      </p:cBhvr>
                                      <p:to>
                                        <p:strVal val="visible"/>
                                      </p:to>
                                    </p:set>
                                    <p:anim calcmode="lin" valueType="num">
                                      <p:cBhvr>
                                        <p:cTn id="17" dur="1000" fill="hold"/>
                                        <p:tgtEl>
                                          <p:spTgt spid="168"/>
                                        </p:tgtEl>
                                        <p:attrNameLst>
                                          <p:attrName>ppt_w</p:attrName>
                                        </p:attrNameLst>
                                      </p:cBhvr>
                                      <p:tavLst>
                                        <p:tav tm="0">
                                          <p:val>
                                            <p:strVal val="#ppt_w*0.70"/>
                                          </p:val>
                                        </p:tav>
                                        <p:tav tm="100000">
                                          <p:val>
                                            <p:strVal val="#ppt_w"/>
                                          </p:val>
                                        </p:tav>
                                      </p:tavLst>
                                    </p:anim>
                                    <p:anim calcmode="lin" valueType="num">
                                      <p:cBhvr>
                                        <p:cTn id="18" dur="1000" fill="hold"/>
                                        <p:tgtEl>
                                          <p:spTgt spid="168"/>
                                        </p:tgtEl>
                                        <p:attrNameLst>
                                          <p:attrName>ppt_h</p:attrName>
                                        </p:attrNameLst>
                                      </p:cBhvr>
                                      <p:tavLst>
                                        <p:tav tm="0">
                                          <p:val>
                                            <p:strVal val="#ppt_h"/>
                                          </p:val>
                                        </p:tav>
                                        <p:tav tm="100000">
                                          <p:val>
                                            <p:strVal val="#ppt_h"/>
                                          </p:val>
                                        </p:tav>
                                      </p:tavLst>
                                    </p:anim>
                                    <p:animEffect transition="in" filter="fade">
                                      <p:cBhvr>
                                        <p:cTn id="19" dur="1000"/>
                                        <p:tgtEl>
                                          <p:spTgt spid="168"/>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67"/>
                                        </p:tgtEl>
                                        <p:attrNameLst>
                                          <p:attrName>style.visibility</p:attrName>
                                        </p:attrNameLst>
                                      </p:cBhvr>
                                      <p:to>
                                        <p:strVal val="visible"/>
                                      </p:to>
                                    </p:set>
                                    <p:anim calcmode="lin" valueType="num">
                                      <p:cBhvr>
                                        <p:cTn id="22" dur="1000" fill="hold"/>
                                        <p:tgtEl>
                                          <p:spTgt spid="167"/>
                                        </p:tgtEl>
                                        <p:attrNameLst>
                                          <p:attrName>ppt_w</p:attrName>
                                        </p:attrNameLst>
                                      </p:cBhvr>
                                      <p:tavLst>
                                        <p:tav tm="0">
                                          <p:val>
                                            <p:strVal val="#ppt_w*0.70"/>
                                          </p:val>
                                        </p:tav>
                                        <p:tav tm="100000">
                                          <p:val>
                                            <p:strVal val="#ppt_w"/>
                                          </p:val>
                                        </p:tav>
                                      </p:tavLst>
                                    </p:anim>
                                    <p:anim calcmode="lin" valueType="num">
                                      <p:cBhvr>
                                        <p:cTn id="23" dur="1000" fill="hold"/>
                                        <p:tgtEl>
                                          <p:spTgt spid="167"/>
                                        </p:tgtEl>
                                        <p:attrNameLst>
                                          <p:attrName>ppt_h</p:attrName>
                                        </p:attrNameLst>
                                      </p:cBhvr>
                                      <p:tavLst>
                                        <p:tav tm="0">
                                          <p:val>
                                            <p:strVal val="#ppt_h"/>
                                          </p:val>
                                        </p:tav>
                                        <p:tav tm="100000">
                                          <p:val>
                                            <p:strVal val="#ppt_h"/>
                                          </p:val>
                                        </p:tav>
                                      </p:tavLst>
                                    </p:anim>
                                    <p:animEffect transition="in" filter="fade">
                                      <p:cBhvr>
                                        <p:cTn id="24" dur="1000"/>
                                        <p:tgtEl>
                                          <p:spTgt spid="167"/>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95"/>
                                        </p:tgtEl>
                                        <p:attrNameLst>
                                          <p:attrName>style.visibility</p:attrName>
                                        </p:attrNameLst>
                                      </p:cBhvr>
                                      <p:to>
                                        <p:strVal val="visible"/>
                                      </p:to>
                                    </p:set>
                                    <p:anim calcmode="lin" valueType="num">
                                      <p:cBhvr>
                                        <p:cTn id="27" dur="1000" fill="hold"/>
                                        <p:tgtEl>
                                          <p:spTgt spid="195"/>
                                        </p:tgtEl>
                                        <p:attrNameLst>
                                          <p:attrName>ppt_w</p:attrName>
                                        </p:attrNameLst>
                                      </p:cBhvr>
                                      <p:tavLst>
                                        <p:tav tm="0">
                                          <p:val>
                                            <p:strVal val="#ppt_w*0.70"/>
                                          </p:val>
                                        </p:tav>
                                        <p:tav tm="100000">
                                          <p:val>
                                            <p:strVal val="#ppt_w"/>
                                          </p:val>
                                        </p:tav>
                                      </p:tavLst>
                                    </p:anim>
                                    <p:anim calcmode="lin" valueType="num">
                                      <p:cBhvr>
                                        <p:cTn id="28" dur="1000" fill="hold"/>
                                        <p:tgtEl>
                                          <p:spTgt spid="195"/>
                                        </p:tgtEl>
                                        <p:attrNameLst>
                                          <p:attrName>ppt_h</p:attrName>
                                        </p:attrNameLst>
                                      </p:cBhvr>
                                      <p:tavLst>
                                        <p:tav tm="0">
                                          <p:val>
                                            <p:strVal val="#ppt_h"/>
                                          </p:val>
                                        </p:tav>
                                        <p:tav tm="100000">
                                          <p:val>
                                            <p:strVal val="#ppt_h"/>
                                          </p:val>
                                        </p:tav>
                                      </p:tavLst>
                                    </p:anim>
                                    <p:animEffect transition="in" filter="fade">
                                      <p:cBhvr>
                                        <p:cTn id="29" dur="1000"/>
                                        <p:tgtEl>
                                          <p:spTgt spid="195"/>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98"/>
                                        </p:tgtEl>
                                        <p:attrNameLst>
                                          <p:attrName>style.visibility</p:attrName>
                                        </p:attrNameLst>
                                      </p:cBhvr>
                                      <p:to>
                                        <p:strVal val="visible"/>
                                      </p:to>
                                    </p:set>
                                    <p:anim calcmode="lin" valueType="num">
                                      <p:cBhvr>
                                        <p:cTn id="32" dur="1000" fill="hold"/>
                                        <p:tgtEl>
                                          <p:spTgt spid="198"/>
                                        </p:tgtEl>
                                        <p:attrNameLst>
                                          <p:attrName>ppt_w</p:attrName>
                                        </p:attrNameLst>
                                      </p:cBhvr>
                                      <p:tavLst>
                                        <p:tav tm="0">
                                          <p:val>
                                            <p:strVal val="#ppt_w*0.70"/>
                                          </p:val>
                                        </p:tav>
                                        <p:tav tm="100000">
                                          <p:val>
                                            <p:strVal val="#ppt_w"/>
                                          </p:val>
                                        </p:tav>
                                      </p:tavLst>
                                    </p:anim>
                                    <p:anim calcmode="lin" valueType="num">
                                      <p:cBhvr>
                                        <p:cTn id="33" dur="1000" fill="hold"/>
                                        <p:tgtEl>
                                          <p:spTgt spid="198"/>
                                        </p:tgtEl>
                                        <p:attrNameLst>
                                          <p:attrName>ppt_h</p:attrName>
                                        </p:attrNameLst>
                                      </p:cBhvr>
                                      <p:tavLst>
                                        <p:tav tm="0">
                                          <p:val>
                                            <p:strVal val="#ppt_h"/>
                                          </p:val>
                                        </p:tav>
                                        <p:tav tm="100000">
                                          <p:val>
                                            <p:strVal val="#ppt_h"/>
                                          </p:val>
                                        </p:tav>
                                      </p:tavLst>
                                    </p:anim>
                                    <p:animEffect transition="in" filter="fade">
                                      <p:cBhvr>
                                        <p:cTn id="34" dur="1000"/>
                                        <p:tgtEl>
                                          <p:spTgt spid="198"/>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199"/>
                                        </p:tgtEl>
                                        <p:attrNameLst>
                                          <p:attrName>style.visibility</p:attrName>
                                        </p:attrNameLst>
                                      </p:cBhvr>
                                      <p:to>
                                        <p:strVal val="visible"/>
                                      </p:to>
                                    </p:set>
                                    <p:anim calcmode="lin" valueType="num">
                                      <p:cBhvr>
                                        <p:cTn id="37" dur="1000" fill="hold"/>
                                        <p:tgtEl>
                                          <p:spTgt spid="199"/>
                                        </p:tgtEl>
                                        <p:attrNameLst>
                                          <p:attrName>ppt_w</p:attrName>
                                        </p:attrNameLst>
                                      </p:cBhvr>
                                      <p:tavLst>
                                        <p:tav tm="0">
                                          <p:val>
                                            <p:strVal val="#ppt_w*0.70"/>
                                          </p:val>
                                        </p:tav>
                                        <p:tav tm="100000">
                                          <p:val>
                                            <p:strVal val="#ppt_w"/>
                                          </p:val>
                                        </p:tav>
                                      </p:tavLst>
                                    </p:anim>
                                    <p:anim calcmode="lin" valueType="num">
                                      <p:cBhvr>
                                        <p:cTn id="38" dur="1000" fill="hold"/>
                                        <p:tgtEl>
                                          <p:spTgt spid="199"/>
                                        </p:tgtEl>
                                        <p:attrNameLst>
                                          <p:attrName>ppt_h</p:attrName>
                                        </p:attrNameLst>
                                      </p:cBhvr>
                                      <p:tavLst>
                                        <p:tav tm="0">
                                          <p:val>
                                            <p:strVal val="#ppt_h"/>
                                          </p:val>
                                        </p:tav>
                                        <p:tav tm="100000">
                                          <p:val>
                                            <p:strVal val="#ppt_h"/>
                                          </p:val>
                                        </p:tav>
                                      </p:tavLst>
                                    </p:anim>
                                    <p:animEffect transition="in" filter="fade">
                                      <p:cBhvr>
                                        <p:cTn id="39" dur="1000"/>
                                        <p:tgtEl>
                                          <p:spTgt spid="199"/>
                                        </p:tgtEl>
                                      </p:cBhvr>
                                    </p:animEffect>
                                  </p:childTnLst>
                                </p:cTn>
                              </p:par>
                              <p:par>
                                <p:cTn id="40" presetID="9" presetClass="exit" presetSubtype="0" fill="hold" nodeType="withEffect">
                                  <p:stCondLst>
                                    <p:cond delay="0"/>
                                  </p:stCondLst>
                                  <p:childTnLst>
                                    <p:animEffect transition="out" filter="dissolve">
                                      <p:cBhvr>
                                        <p:cTn id="41" dur="2000"/>
                                        <p:tgtEl>
                                          <p:spTgt spid="130"/>
                                        </p:tgtEl>
                                      </p:cBhvr>
                                    </p:animEffect>
                                    <p:set>
                                      <p:cBhvr>
                                        <p:cTn id="42" dur="1" fill="hold">
                                          <p:stCondLst>
                                            <p:cond delay="1999"/>
                                          </p:stCondLst>
                                        </p:cTn>
                                        <p:tgtEl>
                                          <p:spTgt spid="13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7" grpId="0" animBg="1"/>
      <p:bldP spid="168" grpId="0" animBg="1"/>
      <p:bldP spid="169" grpId="0" animBg="1"/>
      <p:bldP spid="195" grpId="0" animBg="1"/>
      <p:bldP spid="198" grpId="0" animBg="1"/>
      <p:bldP spid="19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33899" y="3549649"/>
            <a:ext cx="2556934" cy="3012018"/>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Rectangle 2"/>
          <p:cNvSpPr/>
          <p:nvPr/>
        </p:nvSpPr>
        <p:spPr>
          <a:xfrm>
            <a:off x="1820333" y="3549649"/>
            <a:ext cx="2561166" cy="3012018"/>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 name="Rectangle 3"/>
          <p:cNvSpPr/>
          <p:nvPr/>
        </p:nvSpPr>
        <p:spPr>
          <a:xfrm>
            <a:off x="4533899" y="327813"/>
            <a:ext cx="2556934" cy="301625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Rectangle 4"/>
          <p:cNvSpPr/>
          <p:nvPr/>
        </p:nvSpPr>
        <p:spPr>
          <a:xfrm>
            <a:off x="1820333" y="359832"/>
            <a:ext cx="2561166" cy="3016251"/>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6" name="Rounded Rectangle 5"/>
          <p:cNvSpPr/>
          <p:nvPr/>
        </p:nvSpPr>
        <p:spPr>
          <a:xfrm>
            <a:off x="2248958" y="3829196"/>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Rounded Rectangle 6"/>
          <p:cNvSpPr/>
          <p:nvPr/>
        </p:nvSpPr>
        <p:spPr>
          <a:xfrm>
            <a:off x="2977091" y="3987946"/>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2460624" y="4212313"/>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ounded Rectangle 8"/>
          <p:cNvSpPr/>
          <p:nvPr/>
        </p:nvSpPr>
        <p:spPr>
          <a:xfrm>
            <a:off x="3093507" y="4498062"/>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3808941" y="4100129"/>
            <a:ext cx="232833" cy="224367"/>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TextBox 10"/>
          <p:cNvSpPr txBox="1"/>
          <p:nvPr/>
        </p:nvSpPr>
        <p:spPr>
          <a:xfrm>
            <a:off x="2291291" y="5157947"/>
            <a:ext cx="1750483" cy="369332"/>
          </a:xfrm>
          <a:prstGeom prst="rect">
            <a:avLst/>
          </a:prstGeom>
          <a:noFill/>
        </p:spPr>
        <p:txBody>
          <a:bodyPr wrap="square" rtlCol="0">
            <a:spAutoFit/>
          </a:bodyPr>
          <a:lstStyle/>
          <a:p>
            <a:pPr algn="ctr"/>
            <a:r>
              <a:rPr lang="en-US" dirty="0">
                <a:solidFill>
                  <a:prstClr val="black"/>
                </a:solidFill>
                <a:latin typeface="Calibri"/>
              </a:rPr>
              <a:t>Processor 2</a:t>
            </a:r>
          </a:p>
        </p:txBody>
      </p:sp>
      <p:sp>
        <p:nvSpPr>
          <p:cNvPr id="12" name="Oval 11"/>
          <p:cNvSpPr/>
          <p:nvPr/>
        </p:nvSpPr>
        <p:spPr>
          <a:xfrm>
            <a:off x="2386541" y="5622993"/>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TextBox 12"/>
          <p:cNvSpPr txBox="1"/>
          <p:nvPr/>
        </p:nvSpPr>
        <p:spPr>
          <a:xfrm>
            <a:off x="2291291" y="5622993"/>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14" name="Group 13"/>
          <p:cNvGrpSpPr/>
          <p:nvPr/>
        </p:nvGrpSpPr>
        <p:grpSpPr>
          <a:xfrm>
            <a:off x="2311139" y="6187767"/>
            <a:ext cx="1619270" cy="126533"/>
            <a:chOff x="2163208" y="2961822"/>
            <a:chExt cx="1781573" cy="173398"/>
          </a:xfrm>
        </p:grpSpPr>
        <p:sp>
          <p:nvSpPr>
            <p:cNvPr id="15" name="Rectangle 14"/>
            <p:cNvSpPr/>
            <p:nvPr/>
          </p:nvSpPr>
          <p:spPr>
            <a:xfrm>
              <a:off x="2189302" y="2961822"/>
              <a:ext cx="1755479"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Rectangle 15"/>
            <p:cNvSpPr/>
            <p:nvPr/>
          </p:nvSpPr>
          <p:spPr>
            <a:xfrm>
              <a:off x="3826198"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Rectangle 16"/>
            <p:cNvSpPr/>
            <p:nvPr/>
          </p:nvSpPr>
          <p:spPr>
            <a:xfrm>
              <a:off x="3707615"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Rectangle 17"/>
            <p:cNvSpPr/>
            <p:nvPr/>
          </p:nvSpPr>
          <p:spPr>
            <a:xfrm>
              <a:off x="3589033"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Rectangle 18"/>
            <p:cNvSpPr/>
            <p:nvPr/>
          </p:nvSpPr>
          <p:spPr>
            <a:xfrm>
              <a:off x="3470450"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Rectangle 19"/>
            <p:cNvSpPr/>
            <p:nvPr/>
          </p:nvSpPr>
          <p:spPr>
            <a:xfrm>
              <a:off x="3350014"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Rectangle 20"/>
            <p:cNvSpPr/>
            <p:nvPr/>
          </p:nvSpPr>
          <p:spPr>
            <a:xfrm>
              <a:off x="3231431"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Rectangle 21"/>
            <p:cNvSpPr/>
            <p:nvPr/>
          </p:nvSpPr>
          <p:spPr>
            <a:xfrm>
              <a:off x="31128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Rectangle 22"/>
            <p:cNvSpPr/>
            <p:nvPr/>
          </p:nvSpPr>
          <p:spPr>
            <a:xfrm>
              <a:off x="299426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Rectangle 23"/>
            <p:cNvSpPr/>
            <p:nvPr/>
          </p:nvSpPr>
          <p:spPr>
            <a:xfrm>
              <a:off x="287568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Rectangle 24"/>
            <p:cNvSpPr/>
            <p:nvPr/>
          </p:nvSpPr>
          <p:spPr>
            <a:xfrm>
              <a:off x="275710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ectangle 25"/>
            <p:cNvSpPr/>
            <p:nvPr/>
          </p:nvSpPr>
          <p:spPr>
            <a:xfrm>
              <a:off x="263851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Rectangle 26"/>
            <p:cNvSpPr/>
            <p:nvPr/>
          </p:nvSpPr>
          <p:spPr>
            <a:xfrm>
              <a:off x="252361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Rectangle 27"/>
            <p:cNvSpPr/>
            <p:nvPr/>
          </p:nvSpPr>
          <p:spPr>
            <a:xfrm>
              <a:off x="240534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ectangle 28"/>
            <p:cNvSpPr/>
            <p:nvPr/>
          </p:nvSpPr>
          <p:spPr>
            <a:xfrm>
              <a:off x="22849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Rectangle 29"/>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31" name="TextBox 30"/>
          <p:cNvSpPr txBox="1"/>
          <p:nvPr/>
        </p:nvSpPr>
        <p:spPr>
          <a:xfrm>
            <a:off x="2266341" y="6314300"/>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32" name="Rounded Rectangle 31"/>
          <p:cNvSpPr/>
          <p:nvPr/>
        </p:nvSpPr>
        <p:spPr>
          <a:xfrm>
            <a:off x="4925249" y="543472"/>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ounded Rectangle 32"/>
          <p:cNvSpPr/>
          <p:nvPr/>
        </p:nvSpPr>
        <p:spPr>
          <a:xfrm>
            <a:off x="5653382" y="702222"/>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Rounded Rectangle 33"/>
          <p:cNvSpPr/>
          <p:nvPr/>
        </p:nvSpPr>
        <p:spPr>
          <a:xfrm>
            <a:off x="4967582" y="1324522"/>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Rounded Rectangle 34"/>
          <p:cNvSpPr/>
          <p:nvPr/>
        </p:nvSpPr>
        <p:spPr>
          <a:xfrm>
            <a:off x="5769798" y="1212338"/>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4" name="Rounded Rectangle 43"/>
          <p:cNvSpPr/>
          <p:nvPr/>
        </p:nvSpPr>
        <p:spPr>
          <a:xfrm>
            <a:off x="3638550" y="3736343"/>
            <a:ext cx="111731" cy="112184"/>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5" name="Rounded Rectangle 44"/>
          <p:cNvSpPr/>
          <p:nvPr/>
        </p:nvSpPr>
        <p:spPr>
          <a:xfrm>
            <a:off x="2353733" y="4676143"/>
            <a:ext cx="111731" cy="112184"/>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7" name="Rounded Rectangle 46"/>
          <p:cNvSpPr/>
          <p:nvPr/>
        </p:nvSpPr>
        <p:spPr>
          <a:xfrm>
            <a:off x="6314841" y="450619"/>
            <a:ext cx="111731" cy="112184"/>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8" name="Rounded Rectangle 47"/>
          <p:cNvSpPr/>
          <p:nvPr/>
        </p:nvSpPr>
        <p:spPr>
          <a:xfrm>
            <a:off x="5199357" y="992486"/>
            <a:ext cx="111731" cy="112184"/>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9" name="Rounded Rectangle 48"/>
          <p:cNvSpPr/>
          <p:nvPr/>
        </p:nvSpPr>
        <p:spPr>
          <a:xfrm>
            <a:off x="6547674" y="880302"/>
            <a:ext cx="111731" cy="112184"/>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0" name="Rounded Rectangle 49"/>
          <p:cNvSpPr/>
          <p:nvPr/>
        </p:nvSpPr>
        <p:spPr>
          <a:xfrm>
            <a:off x="6485232" y="1383789"/>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1" name="TextBox 50"/>
          <p:cNvSpPr txBox="1"/>
          <p:nvPr/>
        </p:nvSpPr>
        <p:spPr>
          <a:xfrm>
            <a:off x="4967582" y="1872223"/>
            <a:ext cx="1750483" cy="369332"/>
          </a:xfrm>
          <a:prstGeom prst="rect">
            <a:avLst/>
          </a:prstGeom>
          <a:noFill/>
        </p:spPr>
        <p:txBody>
          <a:bodyPr wrap="square" rtlCol="0">
            <a:spAutoFit/>
          </a:bodyPr>
          <a:lstStyle/>
          <a:p>
            <a:pPr algn="ctr"/>
            <a:r>
              <a:rPr lang="en-US" dirty="0">
                <a:solidFill>
                  <a:prstClr val="black"/>
                </a:solidFill>
                <a:latin typeface="Calibri"/>
              </a:rPr>
              <a:t>Processor 1</a:t>
            </a:r>
          </a:p>
        </p:txBody>
      </p:sp>
      <p:sp>
        <p:nvSpPr>
          <p:cNvPr id="52" name="Oval 51"/>
          <p:cNvSpPr/>
          <p:nvPr/>
        </p:nvSpPr>
        <p:spPr>
          <a:xfrm>
            <a:off x="5062832" y="2337269"/>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3" name="TextBox 52"/>
          <p:cNvSpPr txBox="1"/>
          <p:nvPr/>
        </p:nvSpPr>
        <p:spPr>
          <a:xfrm>
            <a:off x="4967582" y="2337269"/>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54" name="Group 53"/>
          <p:cNvGrpSpPr/>
          <p:nvPr/>
        </p:nvGrpSpPr>
        <p:grpSpPr>
          <a:xfrm>
            <a:off x="4987430" y="2902043"/>
            <a:ext cx="1619270" cy="126533"/>
            <a:chOff x="2163208" y="2961822"/>
            <a:chExt cx="1781573" cy="173398"/>
          </a:xfrm>
        </p:grpSpPr>
        <p:sp>
          <p:nvSpPr>
            <p:cNvPr id="55" name="Rectangle 54"/>
            <p:cNvSpPr/>
            <p:nvPr/>
          </p:nvSpPr>
          <p:spPr>
            <a:xfrm>
              <a:off x="2189302" y="2961822"/>
              <a:ext cx="1755479"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6" name="Rectangle 55"/>
            <p:cNvSpPr/>
            <p:nvPr/>
          </p:nvSpPr>
          <p:spPr>
            <a:xfrm>
              <a:off x="3826198"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7" name="Rectangle 56"/>
            <p:cNvSpPr/>
            <p:nvPr/>
          </p:nvSpPr>
          <p:spPr>
            <a:xfrm>
              <a:off x="3707615"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8" name="Rectangle 57"/>
            <p:cNvSpPr/>
            <p:nvPr/>
          </p:nvSpPr>
          <p:spPr>
            <a:xfrm>
              <a:off x="3589033"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9" name="Rectangle 58"/>
            <p:cNvSpPr/>
            <p:nvPr/>
          </p:nvSpPr>
          <p:spPr>
            <a:xfrm>
              <a:off x="3470450"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0" name="Rectangle 59"/>
            <p:cNvSpPr/>
            <p:nvPr/>
          </p:nvSpPr>
          <p:spPr>
            <a:xfrm>
              <a:off x="3350014"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1" name="Rectangle 60"/>
            <p:cNvSpPr/>
            <p:nvPr/>
          </p:nvSpPr>
          <p:spPr>
            <a:xfrm>
              <a:off x="3231431"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2" name="Rectangle 61"/>
            <p:cNvSpPr/>
            <p:nvPr/>
          </p:nvSpPr>
          <p:spPr>
            <a:xfrm>
              <a:off x="31128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3" name="Rectangle 62"/>
            <p:cNvSpPr/>
            <p:nvPr/>
          </p:nvSpPr>
          <p:spPr>
            <a:xfrm>
              <a:off x="299426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4" name="Rectangle 63"/>
            <p:cNvSpPr/>
            <p:nvPr/>
          </p:nvSpPr>
          <p:spPr>
            <a:xfrm>
              <a:off x="287568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5" name="Rectangle 64"/>
            <p:cNvSpPr/>
            <p:nvPr/>
          </p:nvSpPr>
          <p:spPr>
            <a:xfrm>
              <a:off x="275710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6" name="Rectangle 65"/>
            <p:cNvSpPr/>
            <p:nvPr/>
          </p:nvSpPr>
          <p:spPr>
            <a:xfrm>
              <a:off x="263851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7" name="Rectangle 66"/>
            <p:cNvSpPr/>
            <p:nvPr/>
          </p:nvSpPr>
          <p:spPr>
            <a:xfrm>
              <a:off x="252361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8" name="Rectangle 67"/>
            <p:cNvSpPr/>
            <p:nvPr/>
          </p:nvSpPr>
          <p:spPr>
            <a:xfrm>
              <a:off x="240534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9" name="Rectangle 68"/>
            <p:cNvSpPr/>
            <p:nvPr/>
          </p:nvSpPr>
          <p:spPr>
            <a:xfrm>
              <a:off x="22849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0" name="Rectangle 69"/>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71" name="TextBox 70"/>
          <p:cNvSpPr txBox="1"/>
          <p:nvPr/>
        </p:nvSpPr>
        <p:spPr>
          <a:xfrm>
            <a:off x="4942632" y="3028576"/>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73" name="Rounded Rectangle 72"/>
          <p:cNvSpPr/>
          <p:nvPr/>
        </p:nvSpPr>
        <p:spPr>
          <a:xfrm>
            <a:off x="3469217" y="486008"/>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4" name="Rounded Rectangle 73"/>
          <p:cNvSpPr/>
          <p:nvPr/>
        </p:nvSpPr>
        <p:spPr>
          <a:xfrm>
            <a:off x="2870200" y="803508"/>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5" name="Rounded Rectangle 74"/>
          <p:cNvSpPr/>
          <p:nvPr/>
        </p:nvSpPr>
        <p:spPr>
          <a:xfrm>
            <a:off x="2353733" y="1027875"/>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7" name="Rounded Rectangle 76"/>
          <p:cNvSpPr/>
          <p:nvPr/>
        </p:nvSpPr>
        <p:spPr>
          <a:xfrm>
            <a:off x="2986616" y="1313624"/>
            <a:ext cx="347186" cy="336551"/>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8" name="Rounded Rectangle 77"/>
          <p:cNvSpPr/>
          <p:nvPr/>
        </p:nvSpPr>
        <p:spPr>
          <a:xfrm>
            <a:off x="3702050" y="915691"/>
            <a:ext cx="347186" cy="336551"/>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9" name="Rounded Rectangle 78"/>
          <p:cNvSpPr/>
          <p:nvPr/>
        </p:nvSpPr>
        <p:spPr>
          <a:xfrm>
            <a:off x="3702050" y="1485075"/>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0" name="TextBox 79"/>
          <p:cNvSpPr txBox="1"/>
          <p:nvPr/>
        </p:nvSpPr>
        <p:spPr>
          <a:xfrm>
            <a:off x="2184400" y="1973509"/>
            <a:ext cx="1750483" cy="369332"/>
          </a:xfrm>
          <a:prstGeom prst="rect">
            <a:avLst/>
          </a:prstGeom>
          <a:noFill/>
        </p:spPr>
        <p:txBody>
          <a:bodyPr wrap="square" rtlCol="0">
            <a:spAutoFit/>
          </a:bodyPr>
          <a:lstStyle/>
          <a:p>
            <a:pPr algn="ctr"/>
            <a:r>
              <a:rPr lang="en-US" dirty="0">
                <a:solidFill>
                  <a:prstClr val="black"/>
                </a:solidFill>
                <a:latin typeface="Calibri"/>
              </a:rPr>
              <a:t>Processor 0</a:t>
            </a:r>
          </a:p>
        </p:txBody>
      </p:sp>
      <p:sp>
        <p:nvSpPr>
          <p:cNvPr id="81" name="Oval 80"/>
          <p:cNvSpPr/>
          <p:nvPr/>
        </p:nvSpPr>
        <p:spPr>
          <a:xfrm>
            <a:off x="2279650" y="2438555"/>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2" name="TextBox 81"/>
          <p:cNvSpPr txBox="1"/>
          <p:nvPr/>
        </p:nvSpPr>
        <p:spPr>
          <a:xfrm>
            <a:off x="2184400" y="2438555"/>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83" name="Group 82"/>
          <p:cNvGrpSpPr/>
          <p:nvPr/>
        </p:nvGrpSpPr>
        <p:grpSpPr>
          <a:xfrm>
            <a:off x="2204248" y="3003329"/>
            <a:ext cx="1619270" cy="126533"/>
            <a:chOff x="2163208" y="2961822"/>
            <a:chExt cx="1781573" cy="173398"/>
          </a:xfrm>
        </p:grpSpPr>
        <p:sp>
          <p:nvSpPr>
            <p:cNvPr id="84" name="Rectangle 83"/>
            <p:cNvSpPr/>
            <p:nvPr/>
          </p:nvSpPr>
          <p:spPr>
            <a:xfrm>
              <a:off x="2189302" y="2961822"/>
              <a:ext cx="1755479"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5" name="Rectangle 84"/>
            <p:cNvSpPr/>
            <p:nvPr/>
          </p:nvSpPr>
          <p:spPr>
            <a:xfrm>
              <a:off x="3826198"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6" name="Rectangle 85"/>
            <p:cNvSpPr/>
            <p:nvPr/>
          </p:nvSpPr>
          <p:spPr>
            <a:xfrm>
              <a:off x="3707615"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7" name="Rectangle 86"/>
            <p:cNvSpPr/>
            <p:nvPr/>
          </p:nvSpPr>
          <p:spPr>
            <a:xfrm>
              <a:off x="3589033"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8" name="Rectangle 87"/>
            <p:cNvSpPr/>
            <p:nvPr/>
          </p:nvSpPr>
          <p:spPr>
            <a:xfrm>
              <a:off x="3470450"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9" name="Rectangle 88"/>
            <p:cNvSpPr/>
            <p:nvPr/>
          </p:nvSpPr>
          <p:spPr>
            <a:xfrm>
              <a:off x="3350014"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0" name="Rectangle 89"/>
            <p:cNvSpPr/>
            <p:nvPr/>
          </p:nvSpPr>
          <p:spPr>
            <a:xfrm>
              <a:off x="3231431" y="2961822"/>
              <a:ext cx="118583" cy="173398"/>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1" name="Rectangle 90"/>
            <p:cNvSpPr/>
            <p:nvPr/>
          </p:nvSpPr>
          <p:spPr>
            <a:xfrm>
              <a:off x="31128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2" name="Rectangle 91"/>
            <p:cNvSpPr/>
            <p:nvPr/>
          </p:nvSpPr>
          <p:spPr>
            <a:xfrm>
              <a:off x="299426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3" name="Rectangle 92"/>
            <p:cNvSpPr/>
            <p:nvPr/>
          </p:nvSpPr>
          <p:spPr>
            <a:xfrm>
              <a:off x="287568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4" name="Rectangle 93"/>
            <p:cNvSpPr/>
            <p:nvPr/>
          </p:nvSpPr>
          <p:spPr>
            <a:xfrm>
              <a:off x="275710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5" name="Rectangle 94"/>
            <p:cNvSpPr/>
            <p:nvPr/>
          </p:nvSpPr>
          <p:spPr>
            <a:xfrm>
              <a:off x="263851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6" name="Rectangle 95"/>
            <p:cNvSpPr/>
            <p:nvPr/>
          </p:nvSpPr>
          <p:spPr>
            <a:xfrm>
              <a:off x="252361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7" name="Rectangle 96"/>
            <p:cNvSpPr/>
            <p:nvPr/>
          </p:nvSpPr>
          <p:spPr>
            <a:xfrm>
              <a:off x="240534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8" name="Rectangle 97"/>
            <p:cNvSpPr/>
            <p:nvPr/>
          </p:nvSpPr>
          <p:spPr>
            <a:xfrm>
              <a:off x="22849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9" name="Rectangle 98"/>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00" name="TextBox 99"/>
          <p:cNvSpPr txBox="1"/>
          <p:nvPr/>
        </p:nvSpPr>
        <p:spPr>
          <a:xfrm>
            <a:off x="2159450" y="3129862"/>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101" name="Rounded Rectangle 100"/>
          <p:cNvSpPr/>
          <p:nvPr/>
        </p:nvSpPr>
        <p:spPr>
          <a:xfrm>
            <a:off x="4925249" y="3829196"/>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2" name="Rounded Rectangle 101"/>
          <p:cNvSpPr/>
          <p:nvPr/>
        </p:nvSpPr>
        <p:spPr>
          <a:xfrm>
            <a:off x="6252399" y="3670446"/>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3" name="Rounded Rectangle 102"/>
          <p:cNvSpPr/>
          <p:nvPr/>
        </p:nvSpPr>
        <p:spPr>
          <a:xfrm>
            <a:off x="5653382" y="3987946"/>
            <a:ext cx="347186" cy="336551"/>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4" name="Rounded Rectangle 103"/>
          <p:cNvSpPr/>
          <p:nvPr/>
        </p:nvSpPr>
        <p:spPr>
          <a:xfrm>
            <a:off x="5136915" y="4212313"/>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5" name="Rounded Rectangle 104"/>
          <p:cNvSpPr/>
          <p:nvPr/>
        </p:nvSpPr>
        <p:spPr>
          <a:xfrm>
            <a:off x="4967582" y="4610246"/>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6" name="Rounded Rectangle 105"/>
          <p:cNvSpPr/>
          <p:nvPr/>
        </p:nvSpPr>
        <p:spPr>
          <a:xfrm>
            <a:off x="5769798" y="4498062"/>
            <a:ext cx="347186" cy="336551"/>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8" name="Rounded Rectangle 107"/>
          <p:cNvSpPr/>
          <p:nvPr/>
        </p:nvSpPr>
        <p:spPr>
          <a:xfrm>
            <a:off x="6485232" y="4669513"/>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9" name="TextBox 108"/>
          <p:cNvSpPr txBox="1"/>
          <p:nvPr/>
        </p:nvSpPr>
        <p:spPr>
          <a:xfrm>
            <a:off x="4967582" y="5157947"/>
            <a:ext cx="1750483" cy="369332"/>
          </a:xfrm>
          <a:prstGeom prst="rect">
            <a:avLst/>
          </a:prstGeom>
          <a:noFill/>
        </p:spPr>
        <p:txBody>
          <a:bodyPr wrap="square" rtlCol="0">
            <a:spAutoFit/>
          </a:bodyPr>
          <a:lstStyle/>
          <a:p>
            <a:pPr algn="ctr"/>
            <a:r>
              <a:rPr lang="en-US" dirty="0">
                <a:solidFill>
                  <a:prstClr val="black"/>
                </a:solidFill>
                <a:latin typeface="Calibri"/>
              </a:rPr>
              <a:t>Processor 3</a:t>
            </a:r>
          </a:p>
        </p:txBody>
      </p:sp>
      <p:sp>
        <p:nvSpPr>
          <p:cNvPr id="110" name="Oval 109"/>
          <p:cNvSpPr/>
          <p:nvPr/>
        </p:nvSpPr>
        <p:spPr>
          <a:xfrm>
            <a:off x="5062832" y="5622993"/>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1" name="TextBox 110"/>
          <p:cNvSpPr txBox="1"/>
          <p:nvPr/>
        </p:nvSpPr>
        <p:spPr>
          <a:xfrm>
            <a:off x="4967582" y="5622993"/>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112" name="Group 111"/>
          <p:cNvGrpSpPr/>
          <p:nvPr/>
        </p:nvGrpSpPr>
        <p:grpSpPr>
          <a:xfrm>
            <a:off x="4987430" y="6187767"/>
            <a:ext cx="1619270" cy="126533"/>
            <a:chOff x="2163208" y="2961822"/>
            <a:chExt cx="1781573" cy="173398"/>
          </a:xfrm>
        </p:grpSpPr>
        <p:sp>
          <p:nvSpPr>
            <p:cNvPr id="113" name="Rectangle 112"/>
            <p:cNvSpPr/>
            <p:nvPr/>
          </p:nvSpPr>
          <p:spPr>
            <a:xfrm>
              <a:off x="2189302" y="2961822"/>
              <a:ext cx="1755479"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4" name="Rectangle 113"/>
            <p:cNvSpPr/>
            <p:nvPr/>
          </p:nvSpPr>
          <p:spPr>
            <a:xfrm>
              <a:off x="3826198"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5" name="Rectangle 114"/>
            <p:cNvSpPr/>
            <p:nvPr/>
          </p:nvSpPr>
          <p:spPr>
            <a:xfrm>
              <a:off x="3707615"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6" name="Rectangle 115"/>
            <p:cNvSpPr/>
            <p:nvPr/>
          </p:nvSpPr>
          <p:spPr>
            <a:xfrm>
              <a:off x="3589033"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7" name="Rectangle 116"/>
            <p:cNvSpPr/>
            <p:nvPr/>
          </p:nvSpPr>
          <p:spPr>
            <a:xfrm>
              <a:off x="3470450"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8" name="Rectangle 117"/>
            <p:cNvSpPr/>
            <p:nvPr/>
          </p:nvSpPr>
          <p:spPr>
            <a:xfrm>
              <a:off x="3350014"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9" name="Rectangle 118"/>
            <p:cNvSpPr/>
            <p:nvPr/>
          </p:nvSpPr>
          <p:spPr>
            <a:xfrm>
              <a:off x="3231431" y="2961822"/>
              <a:ext cx="118583" cy="173398"/>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0" name="Rectangle 119"/>
            <p:cNvSpPr/>
            <p:nvPr/>
          </p:nvSpPr>
          <p:spPr>
            <a:xfrm>
              <a:off x="31128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1" name="Rectangle 120"/>
            <p:cNvSpPr/>
            <p:nvPr/>
          </p:nvSpPr>
          <p:spPr>
            <a:xfrm>
              <a:off x="299426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2" name="Rectangle 121"/>
            <p:cNvSpPr/>
            <p:nvPr/>
          </p:nvSpPr>
          <p:spPr>
            <a:xfrm>
              <a:off x="287568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3" name="Rectangle 122"/>
            <p:cNvSpPr/>
            <p:nvPr/>
          </p:nvSpPr>
          <p:spPr>
            <a:xfrm>
              <a:off x="275710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4" name="Rectangle 123"/>
            <p:cNvSpPr/>
            <p:nvPr/>
          </p:nvSpPr>
          <p:spPr>
            <a:xfrm>
              <a:off x="263851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5" name="Rectangle 124"/>
            <p:cNvSpPr/>
            <p:nvPr/>
          </p:nvSpPr>
          <p:spPr>
            <a:xfrm>
              <a:off x="252361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6" name="Rectangle 125"/>
            <p:cNvSpPr/>
            <p:nvPr/>
          </p:nvSpPr>
          <p:spPr>
            <a:xfrm>
              <a:off x="240534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7" name="Rectangle 126"/>
            <p:cNvSpPr/>
            <p:nvPr/>
          </p:nvSpPr>
          <p:spPr>
            <a:xfrm>
              <a:off x="22849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8" name="Rectangle 127"/>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29" name="TextBox 128"/>
          <p:cNvSpPr txBox="1"/>
          <p:nvPr/>
        </p:nvSpPr>
        <p:spPr>
          <a:xfrm>
            <a:off x="4942632" y="6314300"/>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sp>
        <p:nvSpPr>
          <p:cNvPr id="72" name="Rounded Rectangle 71"/>
          <p:cNvSpPr/>
          <p:nvPr/>
        </p:nvSpPr>
        <p:spPr>
          <a:xfrm>
            <a:off x="2142067" y="644758"/>
            <a:ext cx="347186" cy="336551"/>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6" name="Rounded Rectangle 75"/>
          <p:cNvSpPr/>
          <p:nvPr/>
        </p:nvSpPr>
        <p:spPr>
          <a:xfrm>
            <a:off x="2184400" y="1425808"/>
            <a:ext cx="347186" cy="336551"/>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7" name="Rounded Rectangle 106"/>
          <p:cNvSpPr/>
          <p:nvPr/>
        </p:nvSpPr>
        <p:spPr>
          <a:xfrm>
            <a:off x="6485232" y="4100129"/>
            <a:ext cx="347186" cy="336551"/>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6" name="Rounded Rectangle 45"/>
          <p:cNvSpPr/>
          <p:nvPr/>
        </p:nvSpPr>
        <p:spPr>
          <a:xfrm>
            <a:off x="3871383" y="4735410"/>
            <a:ext cx="111731" cy="112184"/>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Date Placeholder 35"/>
          <p:cNvSpPr>
            <a:spLocks noGrp="1"/>
          </p:cNvSpPr>
          <p:nvPr>
            <p:ph type="dt" sz="half" idx="10"/>
          </p:nvPr>
        </p:nvSpPr>
        <p:spPr/>
        <p:txBody>
          <a:bodyPr/>
          <a:lstStyle/>
          <a:p>
            <a:fld id="{1A053F68-220F-AF4C-96E0-FA8CD7889924}"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38" name="Slide Number Placeholder 37"/>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13</a:t>
            </a:fld>
            <a:endParaRPr lang="en-US">
              <a:solidFill>
                <a:prstClr val="black">
                  <a:tint val="75000"/>
                </a:prstClr>
              </a:solidFill>
              <a:latin typeface="Calibri"/>
            </a:endParaRPr>
          </a:p>
        </p:txBody>
      </p:sp>
    </p:spTree>
    <p:extLst>
      <p:ext uri="{BB962C8B-B14F-4D97-AF65-F5344CB8AC3E}">
        <p14:creationId xmlns:p14="http://schemas.microsoft.com/office/powerpoint/2010/main" val="38761874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00052 0.00047 C 0.00278 0.00232 0.00504 0.0044 0.00764 0.00626 C 0.00885 0.00695 0.01041 0.00718 0.0118 0.00811 C 0.01614 0.01089 0.01909 0.01575 0.02326 0.01946 C 0.02568 0.02455 0.02829 0.02826 0.03176 0.03266 C 0.03263 0.0352 0.03315 0.03798 0.03453 0.0403 C 0.03557 0.04238 0.03766 0.04354 0.03887 0.04586 C 0.04755 0.063 0.03037 0.03845 0.04442 0.05721 C 0.04807 0.07272 0.05258 0.07712 0.06438 0.0799 C 0.07149 0.08963 0.08555 0.09357 0.09544 0.09889 C 0.09804 0.10028 0.10134 0.10028 0.10394 0.1026 C 0.11453 0.11163 0.12511 0.12159 0.13656 0.129 C 0.14003 0.13409 0.14333 0.13525 0.14784 0.13849 C 0.15617 0.14451 0.16363 0.15262 0.17196 0.15934 C 0.17925 0.17138 0.18793 0.18018 0.19747 0.18944 C 0.20406 0.1957 0.20962 0.20334 0.21725 0.20843 C 0.22159 0.22696 0.22003 0.21816 0.22003 0.25753 C 0.22003 0.28324 0.21968 0.30917 0.21864 0.33511 C 0.21847 0.33558 0.21517 0.34878 0.21447 0.35202 C 0.21066 0.3673 0.20632 0.39394 0.19608 0.4032 C 0.19383 0.412 0.18845 0.42103 0.18324 0.42775 C 0.18151 0.43446 0.18307 0.43215 0.17908 0.43539 " pathEditMode="relative" ptsTypes="fffffffffffffffffffffA">
                                      <p:cBhvr>
                                        <p:cTn id="6" dur="2000" fill="hold"/>
                                        <p:tgtEl>
                                          <p:spTgt spid="7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7.04147E-6 2.05651E-6 C -0.01007 -0.01783 -0.00469 -0.01158 -0.01424 -0.02084 C -0.01961 -0.03474 -0.02482 -0.05164 -0.03124 -0.06438 C -0.03298 -0.07365 -0.03662 -0.08175 -0.03836 -0.09078 C -0.04026 -0.10028 -0.04044 -0.10977 -0.04113 -0.11927 C -0.04078 -0.13502 -0.04148 -0.151 -0.03974 -0.16651 C -0.0387 -0.17717 -0.03367 -0.18597 -0.02985 -0.19477 C -0.02326 -0.21121 -0.01909 -0.22696 -0.01146 -0.24201 C -0.00764 -0.26146 -0.00417 -0.25892 0.00416 -0.2742 C 0.00902 -0.28346 0.01353 -0.29342 0.01839 -0.30245 C 0.02481 -0.31496 0.03001 -0.32353 0.034 -0.33835 C 0.03296 -0.37008 0.03227 -0.40157 0.03105 -0.43307 C 0.03053 -0.44141 0.02828 -0.44998 0.02411 -0.45577 C 0.02203 -0.46526 0.02255 -0.46063 0.02255 -0.46897 " pathEditMode="relative" ptsTypes="fffffffffffffA">
                                      <p:cBhvr>
                                        <p:cTn id="8" dur="2000" fill="hold"/>
                                        <p:tgtEl>
                                          <p:spTgt spid="10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1.68662E-6 4.94673E-6 C 0.00226 0.00926 0.00711 0.01366 0.01406 0.0169 C 0.01874 0.02107 0.02325 0.02107 0.02828 0.02454 C 0.04303 0.03427 0.0583 0.03612 0.07496 0.03774 C 0.10741 0.03635 0.114 0.03774 0.13743 0.03033 C 0.14836 0.02246 0.16189 0.01991 0.17283 0.01134 C 0.18341 0.00254 0.1933 -0.00765 0.20389 -0.01691 C 0.20788 -0.02478 0.22402 -0.04146 0.23078 -0.04725 C 0.23929 -0.06971 0.26271 -0.09079 0.2818 -0.09079 " pathEditMode="relative" ptsTypes="ffffffffA">
                                      <p:cBhvr>
                                        <p:cTn id="10" dur="2000" fill="hold"/>
                                        <p:tgtEl>
                                          <p:spTgt spid="7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3.66823E-6 7.10514E-6 C 0.00416 -0.00393 0.00902 -0.00671 0.01266 -0.01134 C 0.02065 -0.02222 0.01648 -0.01945 0.02394 -0.02269 C 0.03314 -0.03218 0.04511 -0.03612 0.05656 -0.03983 C 0.07721 -0.03936 0.09804 -0.03913 0.11886 -0.03797 C 0.13916 -0.03705 0.15912 -0.02755 0.17976 -0.02663 C 0.20562 -0.0257 0.23165 -0.02547 0.25767 -0.02477 C 0.26652 -0.02315 0.27451 -0.02107 0.28318 -0.01713 C 0.28787 -0.01134 0.29221 -0.00555 0.29602 0.00186 C 0.29811 0.01043 0.29967 0.02016 0.30314 0.02826 " pathEditMode="relative" ptsTypes="fffffffffA">
                                      <p:cBhvr>
                                        <p:cTn id="12" dur="2000" fill="hold"/>
                                        <p:tgtEl>
                                          <p:spTgt spid="4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6" grpId="0" animBg="1"/>
      <p:bldP spid="107"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229278"/>
            <a:ext cx="8305800" cy="792162"/>
          </a:xfrm>
        </p:spPr>
        <p:txBody>
          <a:bodyPr/>
          <a:lstStyle/>
          <a:p>
            <a:r>
              <a:rPr lang="en-US" dirty="0" smtClean="0"/>
              <a:t>Empowering the RTS</a:t>
            </a:r>
            <a:endParaRPr lang="en-US" dirty="0"/>
          </a:p>
        </p:txBody>
      </p:sp>
      <p:sp>
        <p:nvSpPr>
          <p:cNvPr id="7" name="Content Placeholder 6"/>
          <p:cNvSpPr>
            <a:spLocks noGrp="1"/>
          </p:cNvSpPr>
          <p:nvPr>
            <p:ph idx="1"/>
          </p:nvPr>
        </p:nvSpPr>
        <p:spPr>
          <a:xfrm>
            <a:off x="381000" y="4495800"/>
            <a:ext cx="8305800" cy="1981200"/>
          </a:xfrm>
        </p:spPr>
        <p:txBody>
          <a:bodyPr>
            <a:normAutofit fontScale="70000" lnSpcReduction="20000"/>
          </a:bodyPr>
          <a:lstStyle/>
          <a:p>
            <a:r>
              <a:rPr lang="en-US" dirty="0" smtClean="0"/>
              <a:t>The Adaptive RTS can:</a:t>
            </a:r>
          </a:p>
          <a:p>
            <a:pPr lvl="1"/>
            <a:r>
              <a:rPr lang="en-US" dirty="0" smtClean="0"/>
              <a:t>Dynamically balance loads</a:t>
            </a:r>
          </a:p>
          <a:p>
            <a:pPr lvl="1"/>
            <a:r>
              <a:rPr lang="en-US" dirty="0" smtClean="0"/>
              <a:t>Optimize communication:</a:t>
            </a:r>
          </a:p>
          <a:p>
            <a:pPr lvl="2"/>
            <a:r>
              <a:rPr lang="en-US" dirty="0" smtClean="0"/>
              <a:t>Spread over time, </a:t>
            </a:r>
            <a:r>
              <a:rPr lang="en-US" dirty="0" err="1" smtClean="0"/>
              <a:t>async</a:t>
            </a:r>
            <a:r>
              <a:rPr lang="en-US" dirty="0" smtClean="0"/>
              <a:t> collectives</a:t>
            </a:r>
          </a:p>
          <a:p>
            <a:pPr lvl="1"/>
            <a:r>
              <a:rPr lang="en-US" dirty="0" smtClean="0"/>
              <a:t>Automatic latency tolerance</a:t>
            </a:r>
          </a:p>
          <a:p>
            <a:pPr lvl="1"/>
            <a:r>
              <a:rPr lang="en-US" dirty="0" err="1" smtClean="0"/>
              <a:t>Prefetch</a:t>
            </a:r>
            <a:r>
              <a:rPr lang="en-US" dirty="0" smtClean="0"/>
              <a:t> data with almost perfect predictability</a:t>
            </a:r>
          </a:p>
        </p:txBody>
      </p:sp>
      <p:sp>
        <p:nvSpPr>
          <p:cNvPr id="8" name="Rounded Rectangle 7"/>
          <p:cNvSpPr/>
          <p:nvPr/>
        </p:nvSpPr>
        <p:spPr>
          <a:xfrm>
            <a:off x="457200" y="3429000"/>
            <a:ext cx="1981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latin typeface="Calibri"/>
              </a:rPr>
              <a:t>Asynchrony</a:t>
            </a:r>
          </a:p>
        </p:txBody>
      </p:sp>
      <p:sp>
        <p:nvSpPr>
          <p:cNvPr id="9" name="Rounded Rectangle 8"/>
          <p:cNvSpPr/>
          <p:nvPr/>
        </p:nvSpPr>
        <p:spPr>
          <a:xfrm>
            <a:off x="3048000" y="3352800"/>
            <a:ext cx="32004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prstClr val="white"/>
                </a:solidFill>
                <a:latin typeface="Calibri"/>
              </a:rPr>
              <a:t>Overdecomposition</a:t>
            </a:r>
            <a:endParaRPr lang="en-US" dirty="0">
              <a:solidFill>
                <a:prstClr val="white"/>
              </a:solidFill>
              <a:latin typeface="Calibri"/>
            </a:endParaRPr>
          </a:p>
        </p:txBody>
      </p:sp>
      <p:sp>
        <p:nvSpPr>
          <p:cNvPr id="10" name="Rounded Rectangle 9"/>
          <p:cNvSpPr/>
          <p:nvPr/>
        </p:nvSpPr>
        <p:spPr>
          <a:xfrm>
            <a:off x="6705600" y="3429000"/>
            <a:ext cx="22098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prstClr val="white"/>
                </a:solidFill>
                <a:latin typeface="Calibri"/>
              </a:rPr>
              <a:t>Migratability</a:t>
            </a:r>
            <a:endParaRPr lang="en-US" dirty="0">
              <a:solidFill>
                <a:prstClr val="white"/>
              </a:solidFill>
              <a:latin typeface="Calibri"/>
            </a:endParaRPr>
          </a:p>
        </p:txBody>
      </p:sp>
      <p:sp>
        <p:nvSpPr>
          <p:cNvPr id="11" name="Rounded Rectangle 10"/>
          <p:cNvSpPr/>
          <p:nvPr/>
        </p:nvSpPr>
        <p:spPr>
          <a:xfrm>
            <a:off x="2362200" y="1066800"/>
            <a:ext cx="4343400" cy="762000"/>
          </a:xfrm>
          <a:prstGeom prst="round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C0504D">
                    <a:lumMod val="75000"/>
                  </a:srgbClr>
                </a:solidFill>
                <a:latin typeface="Calibri"/>
              </a:rPr>
              <a:t>Adaptive</a:t>
            </a:r>
          </a:p>
          <a:p>
            <a:pPr algn="ctr"/>
            <a:r>
              <a:rPr lang="en-US" dirty="0">
                <a:solidFill>
                  <a:srgbClr val="C0504D">
                    <a:lumMod val="75000"/>
                  </a:srgbClr>
                </a:solidFill>
                <a:latin typeface="Calibri"/>
              </a:rPr>
              <a:t>Runtime System</a:t>
            </a:r>
          </a:p>
        </p:txBody>
      </p:sp>
      <p:sp>
        <p:nvSpPr>
          <p:cNvPr id="12" name="Rounded Rectangle 11"/>
          <p:cNvSpPr/>
          <p:nvPr/>
        </p:nvSpPr>
        <p:spPr>
          <a:xfrm>
            <a:off x="1600200" y="2362200"/>
            <a:ext cx="1981200" cy="609600"/>
          </a:xfrm>
          <a:prstGeom prst="roundRect">
            <a:avLst/>
          </a:prstGeom>
          <a:gradFill flip="none" rotWithShape="1">
            <a:gsLst>
              <a:gs pos="0">
                <a:schemeClr val="accent4">
                  <a:lumMod val="75000"/>
                </a:schemeClr>
              </a:gs>
              <a:gs pos="50000">
                <a:schemeClr val="accent1">
                  <a:lumMod val="75000"/>
                </a:schemeClr>
              </a:gs>
              <a:gs pos="75000">
                <a:schemeClr val="accent4">
                  <a:lumMod val="75000"/>
                </a:schemeClr>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prstClr val="white"/>
                </a:solidFill>
                <a:latin typeface="Calibri"/>
              </a:rPr>
              <a:t>Introspection</a:t>
            </a:r>
          </a:p>
        </p:txBody>
      </p:sp>
      <p:sp>
        <p:nvSpPr>
          <p:cNvPr id="13" name="Rounded Rectangle 12"/>
          <p:cNvSpPr/>
          <p:nvPr/>
        </p:nvSpPr>
        <p:spPr>
          <a:xfrm>
            <a:off x="5715000" y="2362200"/>
            <a:ext cx="1828800" cy="533400"/>
          </a:xfrm>
          <a:prstGeom prst="roundRect">
            <a:avLst/>
          </a:prstGeom>
          <a:gradFill>
            <a:gsLst>
              <a:gs pos="0">
                <a:schemeClr val="accent4">
                  <a:lumMod val="75000"/>
                </a:schemeClr>
              </a:gs>
              <a:gs pos="51000">
                <a:schemeClr val="accent1">
                  <a:shade val="58000"/>
                  <a:satMod val="165000"/>
                </a:schemeClr>
              </a:gs>
              <a:gs pos="75000">
                <a:schemeClr val="accent1">
                  <a:shade val="30000"/>
                  <a:satMod val="175000"/>
                </a:schemeClr>
              </a:gs>
              <a:gs pos="100000">
                <a:schemeClr val="accent1">
                  <a:shade val="15000"/>
                  <a:satMod val="1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prstClr val="white"/>
                </a:solidFill>
                <a:latin typeface="Calibri"/>
              </a:rPr>
              <a:t>Adaptivity</a:t>
            </a:r>
            <a:endParaRPr lang="en-US" sz="2000" dirty="0">
              <a:solidFill>
                <a:prstClr val="white"/>
              </a:solidFill>
              <a:latin typeface="Calibri"/>
            </a:endParaRPr>
          </a:p>
        </p:txBody>
      </p:sp>
      <p:sp>
        <p:nvSpPr>
          <p:cNvPr id="2" name="Slide Number Placeholder 1"/>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latin typeface="Calibri"/>
              </a:rPr>
              <a:pPr>
                <a:defRPr/>
              </a:pPr>
              <a:t>14</a:t>
            </a:fld>
            <a:endParaRPr lang="en-US" dirty="0">
              <a:solidFill>
                <a:prstClr val="black">
                  <a:tint val="75000"/>
                </a:prstClr>
              </a:solidFill>
              <a:latin typeface="Calibri"/>
            </a:endParaRPr>
          </a:p>
        </p:txBody>
      </p:sp>
      <p:sp>
        <p:nvSpPr>
          <p:cNvPr id="3" name="Date Placeholder 2"/>
          <p:cNvSpPr>
            <a:spLocks noGrp="1"/>
          </p:cNvSpPr>
          <p:nvPr>
            <p:ph type="dt" sz="half" idx="10"/>
          </p:nvPr>
        </p:nvSpPr>
        <p:spPr/>
        <p:txBody>
          <a:bodyPr/>
          <a:lstStyle/>
          <a:p>
            <a:fld id="{86E5CA3B-6EC8-9349-8879-03514D848189}"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Tree>
    <p:extLst>
      <p:ext uri="{BB962C8B-B14F-4D97-AF65-F5344CB8AC3E}">
        <p14:creationId xmlns:p14="http://schemas.microsoft.com/office/powerpoint/2010/main" val="3501361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0"/>
                                        <p:tgtEl>
                                          <p:spTgt spid="11"/>
                                        </p:tgtEl>
                                      </p:cBhvr>
                                    </p:animEffect>
                                    <p:anim calcmode="lin" valueType="num">
                                      <p:cBhvr>
                                        <p:cTn id="19" dur="2000" fill="hold"/>
                                        <p:tgtEl>
                                          <p:spTgt spid="11"/>
                                        </p:tgtEl>
                                        <p:attrNameLst>
                                          <p:attrName>ppt_x</p:attrName>
                                        </p:attrNameLst>
                                      </p:cBhvr>
                                      <p:tavLst>
                                        <p:tav tm="0">
                                          <p:val>
                                            <p:strVal val="#ppt_x"/>
                                          </p:val>
                                        </p:tav>
                                        <p:tav tm="100000">
                                          <p:val>
                                            <p:strVal val="#ppt_x"/>
                                          </p:val>
                                        </p:tav>
                                      </p:tavLst>
                                    </p:anim>
                                    <p:anim calcmode="lin" valueType="num">
                                      <p:cBhvr>
                                        <p:cTn id="20" dur="2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p:cNvSpPr/>
          <p:nvPr/>
        </p:nvSpPr>
        <p:spPr>
          <a:xfrm>
            <a:off x="533400" y="2209800"/>
            <a:ext cx="30480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latin typeface="Calibri"/>
              </a:rPr>
              <a:t>Message-driven execution</a:t>
            </a:r>
          </a:p>
        </p:txBody>
      </p:sp>
      <p:sp>
        <p:nvSpPr>
          <p:cNvPr id="3" name="Rounded Rectangle 2"/>
          <p:cNvSpPr/>
          <p:nvPr/>
        </p:nvSpPr>
        <p:spPr>
          <a:xfrm>
            <a:off x="533400" y="3733800"/>
            <a:ext cx="3048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prstClr val="white"/>
                </a:solidFill>
                <a:latin typeface="Calibri"/>
              </a:rPr>
              <a:t>Migratability</a:t>
            </a:r>
            <a:endParaRPr lang="en-US" sz="2000" dirty="0">
              <a:solidFill>
                <a:prstClr val="white"/>
              </a:solidFill>
              <a:latin typeface="Calibri"/>
            </a:endParaRPr>
          </a:p>
        </p:txBody>
      </p:sp>
      <p:sp>
        <p:nvSpPr>
          <p:cNvPr id="4" name="Rounded Rectangle 3"/>
          <p:cNvSpPr/>
          <p:nvPr/>
        </p:nvSpPr>
        <p:spPr>
          <a:xfrm>
            <a:off x="533400" y="4876800"/>
            <a:ext cx="30480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latin typeface="Calibri"/>
              </a:rPr>
              <a:t>Introspective and adaptive runtime system</a:t>
            </a:r>
          </a:p>
        </p:txBody>
      </p:sp>
      <p:sp>
        <p:nvSpPr>
          <p:cNvPr id="8" name="Rounded Rectangle 7"/>
          <p:cNvSpPr/>
          <p:nvPr/>
        </p:nvSpPr>
        <p:spPr>
          <a:xfrm>
            <a:off x="3886200" y="1219200"/>
            <a:ext cx="1524000" cy="408709"/>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Scalable Tools</a:t>
            </a:r>
          </a:p>
        </p:txBody>
      </p:sp>
      <p:sp>
        <p:nvSpPr>
          <p:cNvPr id="9" name="Rounded Rectangle 8"/>
          <p:cNvSpPr/>
          <p:nvPr/>
        </p:nvSpPr>
        <p:spPr>
          <a:xfrm>
            <a:off x="5943600" y="1447800"/>
            <a:ext cx="2819400" cy="685800"/>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Automatic overlap of Communication and Computation </a:t>
            </a:r>
          </a:p>
        </p:txBody>
      </p:sp>
      <p:sp>
        <p:nvSpPr>
          <p:cNvPr id="10" name="Rounded Rectangle 9"/>
          <p:cNvSpPr/>
          <p:nvPr/>
        </p:nvSpPr>
        <p:spPr>
          <a:xfrm>
            <a:off x="3505200" y="3048000"/>
            <a:ext cx="1540476" cy="558191"/>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Emulation for Performance Prediction</a:t>
            </a:r>
          </a:p>
        </p:txBody>
      </p:sp>
      <p:sp>
        <p:nvSpPr>
          <p:cNvPr id="11" name="Rounded Rectangle 10"/>
          <p:cNvSpPr/>
          <p:nvPr/>
        </p:nvSpPr>
        <p:spPr>
          <a:xfrm>
            <a:off x="5169243" y="3733800"/>
            <a:ext cx="2450757" cy="387927"/>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Fault Tolerance</a:t>
            </a:r>
          </a:p>
        </p:txBody>
      </p:sp>
      <p:sp>
        <p:nvSpPr>
          <p:cNvPr id="12" name="Rounded Rectangle 11"/>
          <p:cNvSpPr/>
          <p:nvPr/>
        </p:nvSpPr>
        <p:spPr>
          <a:xfrm>
            <a:off x="5181600" y="4800600"/>
            <a:ext cx="2800865" cy="609600"/>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Dynamic load balancing (topology-aware, scalable)</a:t>
            </a:r>
          </a:p>
        </p:txBody>
      </p:sp>
      <p:sp>
        <p:nvSpPr>
          <p:cNvPr id="14" name="Rounded Rectangle 13"/>
          <p:cNvSpPr/>
          <p:nvPr/>
        </p:nvSpPr>
        <p:spPr>
          <a:xfrm>
            <a:off x="5181600" y="5638800"/>
            <a:ext cx="2800865" cy="609600"/>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Temperature/Power/Energy Optimizations</a:t>
            </a:r>
          </a:p>
        </p:txBody>
      </p:sp>
      <p:sp>
        <p:nvSpPr>
          <p:cNvPr id="15" name="Down Arrow 14"/>
          <p:cNvSpPr/>
          <p:nvPr/>
        </p:nvSpPr>
        <p:spPr>
          <a:xfrm>
            <a:off x="1981200" y="2819400"/>
            <a:ext cx="304800" cy="9144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Down Arrow 15"/>
          <p:cNvSpPr/>
          <p:nvPr/>
        </p:nvSpPr>
        <p:spPr>
          <a:xfrm>
            <a:off x="1981200" y="4267200"/>
            <a:ext cx="274319" cy="6096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3" name="Title 62"/>
          <p:cNvSpPr>
            <a:spLocks noGrp="1"/>
          </p:cNvSpPr>
          <p:nvPr>
            <p:ph type="title"/>
          </p:nvPr>
        </p:nvSpPr>
        <p:spPr/>
        <p:txBody>
          <a:bodyPr/>
          <a:lstStyle/>
          <a:p>
            <a:r>
              <a:rPr lang="en-US" dirty="0" smtClean="0"/>
              <a:t>Charm</a:t>
            </a:r>
            <a:r>
              <a:rPr lang="en-US" dirty="0"/>
              <a:t>++ Benefits</a:t>
            </a:r>
          </a:p>
        </p:txBody>
      </p:sp>
      <p:sp>
        <p:nvSpPr>
          <p:cNvPr id="28" name="Rounded Rectangle 27"/>
          <p:cNvSpPr/>
          <p:nvPr/>
        </p:nvSpPr>
        <p:spPr>
          <a:xfrm>
            <a:off x="5943600" y="2362200"/>
            <a:ext cx="1600200" cy="304800"/>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Perfect </a:t>
            </a:r>
            <a:r>
              <a:rPr lang="en-US" sz="1200" dirty="0" err="1">
                <a:solidFill>
                  <a:prstClr val="white"/>
                </a:solidFill>
                <a:latin typeface="Calibri"/>
              </a:rPr>
              <a:t>prefetch</a:t>
            </a:r>
            <a:endParaRPr lang="en-US" sz="1200" dirty="0">
              <a:solidFill>
                <a:prstClr val="white"/>
              </a:solidFill>
              <a:latin typeface="Calibri"/>
            </a:endParaRPr>
          </a:p>
        </p:txBody>
      </p:sp>
      <p:sp>
        <p:nvSpPr>
          <p:cNvPr id="29" name="Rounded Rectangle 28"/>
          <p:cNvSpPr/>
          <p:nvPr/>
        </p:nvSpPr>
        <p:spPr>
          <a:xfrm>
            <a:off x="5181600" y="2819400"/>
            <a:ext cx="1905000" cy="381000"/>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compositionality</a:t>
            </a:r>
          </a:p>
        </p:txBody>
      </p:sp>
      <p:cxnSp>
        <p:nvCxnSpPr>
          <p:cNvPr id="31" name="Straight Arrow Connector 30"/>
          <p:cNvCxnSpPr>
            <a:stCxn id="2" idx="3"/>
            <a:endCxn id="8" idx="2"/>
          </p:cNvCxnSpPr>
          <p:nvPr/>
        </p:nvCxnSpPr>
        <p:spPr>
          <a:xfrm flipV="1">
            <a:off x="3581400" y="1627909"/>
            <a:ext cx="1066800" cy="886691"/>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 idx="3"/>
            <a:endCxn id="28" idx="1"/>
          </p:cNvCxnSpPr>
          <p:nvPr/>
        </p:nvCxnSpPr>
        <p:spPr>
          <a:xfrm>
            <a:off x="3581400" y="2514600"/>
            <a:ext cx="2362200" cy="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 idx="3"/>
            <a:endCxn id="9" idx="1"/>
          </p:cNvCxnSpPr>
          <p:nvPr/>
        </p:nvCxnSpPr>
        <p:spPr>
          <a:xfrm flipV="1">
            <a:off x="3581400" y="1790700"/>
            <a:ext cx="2362200" cy="72390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2" idx="3"/>
            <a:endCxn id="10" idx="0"/>
          </p:cNvCxnSpPr>
          <p:nvPr/>
        </p:nvCxnSpPr>
        <p:spPr>
          <a:xfrm>
            <a:off x="3581400" y="2514600"/>
            <a:ext cx="694038" cy="53340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2" idx="3"/>
            <a:endCxn id="29" idx="1"/>
          </p:cNvCxnSpPr>
          <p:nvPr/>
        </p:nvCxnSpPr>
        <p:spPr>
          <a:xfrm>
            <a:off x="3581400" y="2514600"/>
            <a:ext cx="1600200" cy="49530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 idx="3"/>
            <a:endCxn id="11" idx="1"/>
          </p:cNvCxnSpPr>
          <p:nvPr/>
        </p:nvCxnSpPr>
        <p:spPr>
          <a:xfrm flipV="1">
            <a:off x="3581400" y="3927764"/>
            <a:ext cx="1587843" cy="72736"/>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 idx="3"/>
            <a:endCxn id="12" idx="1"/>
          </p:cNvCxnSpPr>
          <p:nvPr/>
        </p:nvCxnSpPr>
        <p:spPr>
          <a:xfrm flipV="1">
            <a:off x="3581400" y="5105400"/>
            <a:ext cx="1600200" cy="19050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3"/>
            <a:endCxn id="14" idx="1"/>
          </p:cNvCxnSpPr>
          <p:nvPr/>
        </p:nvCxnSpPr>
        <p:spPr>
          <a:xfrm>
            <a:off x="3581400" y="5295900"/>
            <a:ext cx="1600200" cy="64770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609600" y="1143000"/>
            <a:ext cx="3048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prstClr val="white"/>
                </a:solidFill>
                <a:latin typeface="Calibri"/>
              </a:rPr>
              <a:t>Over-decomposition</a:t>
            </a:r>
          </a:p>
        </p:txBody>
      </p:sp>
      <p:sp>
        <p:nvSpPr>
          <p:cNvPr id="33" name="Down Arrow 32"/>
          <p:cNvSpPr/>
          <p:nvPr/>
        </p:nvSpPr>
        <p:spPr>
          <a:xfrm>
            <a:off x="1981200" y="1676400"/>
            <a:ext cx="304800" cy="5334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solidFill>
                  <a:prstClr val="black">
                    <a:tint val="75000"/>
                  </a:prstClr>
                </a:solidFill>
                <a:latin typeface="Calibri"/>
              </a:rPr>
              <a:pPr>
                <a:defRPr/>
              </a:pPr>
              <a:t>15</a:t>
            </a:fld>
            <a:endParaRPr lang="en-US" dirty="0">
              <a:solidFill>
                <a:prstClr val="black">
                  <a:tint val="75000"/>
                </a:prstClr>
              </a:solidFill>
              <a:latin typeface="Calibri"/>
            </a:endParaRPr>
          </a:p>
        </p:txBody>
      </p:sp>
      <p:sp>
        <p:nvSpPr>
          <p:cNvPr id="6" name="Date Placeholder 5"/>
          <p:cNvSpPr>
            <a:spLocks noGrp="1"/>
          </p:cNvSpPr>
          <p:nvPr>
            <p:ph type="dt" sz="half" idx="10"/>
          </p:nvPr>
        </p:nvSpPr>
        <p:spPr/>
        <p:txBody>
          <a:bodyPr/>
          <a:lstStyle/>
          <a:p>
            <a:fld id="{0629A22A-2B5B-2942-9511-CA5E2FDEA6E9}"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Tree>
    <p:extLst>
      <p:ext uri="{BB962C8B-B14F-4D97-AF65-F5344CB8AC3E}">
        <p14:creationId xmlns:p14="http://schemas.microsoft.com/office/powerpoint/2010/main" val="709020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4"/>
                                        </p:tgtEl>
                                        <p:attrNameLst>
                                          <p:attrName>style.visibility</p:attrName>
                                        </p:attrNameLst>
                                      </p:cBhvr>
                                      <p:to>
                                        <p:strVal val="visible"/>
                                      </p:to>
                                    </p:set>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9" grpId="0" animBg="1"/>
      <p:bldP spid="10" grpId="0" animBg="1"/>
      <p:bldP spid="11" grpId="0" animBg="1"/>
      <p:bldP spid="12" grpId="0" animBg="1"/>
      <p:bldP spid="14" grpId="0" animBg="1"/>
      <p:bldP spid="15" grpId="0" animBg="1"/>
      <p:bldP spid="16" grpId="0" animBg="1"/>
      <p:bldP spid="28" grpId="0" animBg="1"/>
      <p:bldP spid="29" grpId="0" animBg="1"/>
      <p:bldP spid="30"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33400" y="2209800"/>
            <a:ext cx="30480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latin typeface="Calibri"/>
              </a:rPr>
              <a:t>Message-driven execution</a:t>
            </a:r>
          </a:p>
        </p:txBody>
      </p:sp>
      <p:sp>
        <p:nvSpPr>
          <p:cNvPr id="3" name="Rounded Rectangle 2"/>
          <p:cNvSpPr/>
          <p:nvPr/>
        </p:nvSpPr>
        <p:spPr>
          <a:xfrm>
            <a:off x="533400" y="3733800"/>
            <a:ext cx="3048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prstClr val="white"/>
                </a:solidFill>
                <a:latin typeface="Calibri"/>
              </a:rPr>
              <a:t>Migratability</a:t>
            </a:r>
            <a:endParaRPr lang="en-US" sz="2000" dirty="0">
              <a:solidFill>
                <a:prstClr val="white"/>
              </a:solidFill>
              <a:latin typeface="Calibri"/>
            </a:endParaRPr>
          </a:p>
        </p:txBody>
      </p:sp>
      <p:sp>
        <p:nvSpPr>
          <p:cNvPr id="4" name="Rounded Rectangle 3"/>
          <p:cNvSpPr/>
          <p:nvPr/>
        </p:nvSpPr>
        <p:spPr>
          <a:xfrm>
            <a:off x="533400" y="4876800"/>
            <a:ext cx="30480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latin typeface="Calibri"/>
              </a:rPr>
              <a:t>Introspective and adaptive runtime system</a:t>
            </a:r>
          </a:p>
        </p:txBody>
      </p:sp>
      <p:sp>
        <p:nvSpPr>
          <p:cNvPr id="8" name="Rounded Rectangle 7"/>
          <p:cNvSpPr/>
          <p:nvPr/>
        </p:nvSpPr>
        <p:spPr>
          <a:xfrm>
            <a:off x="3886200" y="1219200"/>
            <a:ext cx="1524000" cy="408709"/>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Scalable Tools</a:t>
            </a:r>
          </a:p>
        </p:txBody>
      </p:sp>
      <p:sp>
        <p:nvSpPr>
          <p:cNvPr id="9" name="Rounded Rectangle 8"/>
          <p:cNvSpPr/>
          <p:nvPr/>
        </p:nvSpPr>
        <p:spPr>
          <a:xfrm>
            <a:off x="5943600" y="1447800"/>
            <a:ext cx="2819400" cy="685800"/>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Automatic overlap of Communication and Computation </a:t>
            </a:r>
          </a:p>
        </p:txBody>
      </p:sp>
      <p:sp>
        <p:nvSpPr>
          <p:cNvPr id="10" name="Rounded Rectangle 9"/>
          <p:cNvSpPr/>
          <p:nvPr/>
        </p:nvSpPr>
        <p:spPr>
          <a:xfrm>
            <a:off x="3505200" y="3048000"/>
            <a:ext cx="1540476" cy="558191"/>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Emulation for Performance Prediction</a:t>
            </a:r>
          </a:p>
        </p:txBody>
      </p:sp>
      <p:sp>
        <p:nvSpPr>
          <p:cNvPr id="11" name="Rounded Rectangle 10"/>
          <p:cNvSpPr/>
          <p:nvPr/>
        </p:nvSpPr>
        <p:spPr>
          <a:xfrm>
            <a:off x="5169243" y="3733800"/>
            <a:ext cx="2450757" cy="387927"/>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Fault Tolerance</a:t>
            </a:r>
          </a:p>
        </p:txBody>
      </p:sp>
      <p:sp>
        <p:nvSpPr>
          <p:cNvPr id="12" name="Rounded Rectangle 11"/>
          <p:cNvSpPr/>
          <p:nvPr/>
        </p:nvSpPr>
        <p:spPr>
          <a:xfrm>
            <a:off x="5181600" y="4800600"/>
            <a:ext cx="2800865" cy="609600"/>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Dynamic load balancing (topology-aware, scalable)</a:t>
            </a:r>
          </a:p>
        </p:txBody>
      </p:sp>
      <p:sp>
        <p:nvSpPr>
          <p:cNvPr id="14" name="Rounded Rectangle 13"/>
          <p:cNvSpPr/>
          <p:nvPr/>
        </p:nvSpPr>
        <p:spPr>
          <a:xfrm>
            <a:off x="5181600" y="5638800"/>
            <a:ext cx="2800865" cy="609600"/>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Temperature/Power/Energy Optimizations</a:t>
            </a:r>
          </a:p>
        </p:txBody>
      </p:sp>
      <p:sp>
        <p:nvSpPr>
          <p:cNvPr id="15" name="Down Arrow 14"/>
          <p:cNvSpPr/>
          <p:nvPr/>
        </p:nvSpPr>
        <p:spPr>
          <a:xfrm>
            <a:off x="1981200" y="2819400"/>
            <a:ext cx="304800" cy="9144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Down Arrow 15"/>
          <p:cNvSpPr/>
          <p:nvPr/>
        </p:nvSpPr>
        <p:spPr>
          <a:xfrm>
            <a:off x="1981200" y="4267200"/>
            <a:ext cx="274319" cy="6096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3" name="Title 62"/>
          <p:cNvSpPr>
            <a:spLocks noGrp="1"/>
          </p:cNvSpPr>
          <p:nvPr>
            <p:ph type="title"/>
          </p:nvPr>
        </p:nvSpPr>
        <p:spPr/>
        <p:txBody>
          <a:bodyPr/>
          <a:lstStyle/>
          <a:p>
            <a:r>
              <a:rPr lang="en-US" dirty="0" smtClean="0"/>
              <a:t>Charm</a:t>
            </a:r>
            <a:r>
              <a:rPr lang="en-US" dirty="0"/>
              <a:t>++ </a:t>
            </a:r>
            <a:r>
              <a:rPr lang="en-US" dirty="0" smtClean="0"/>
              <a:t>Benefits</a:t>
            </a:r>
            <a:endParaRPr lang="en-US" dirty="0"/>
          </a:p>
        </p:txBody>
      </p:sp>
      <p:sp>
        <p:nvSpPr>
          <p:cNvPr id="28" name="Rounded Rectangle 27"/>
          <p:cNvSpPr/>
          <p:nvPr/>
        </p:nvSpPr>
        <p:spPr>
          <a:xfrm>
            <a:off x="5943600" y="2362200"/>
            <a:ext cx="1600200" cy="304800"/>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Perfect </a:t>
            </a:r>
            <a:r>
              <a:rPr lang="en-US" sz="1200" dirty="0" err="1">
                <a:solidFill>
                  <a:prstClr val="white"/>
                </a:solidFill>
                <a:latin typeface="Calibri"/>
              </a:rPr>
              <a:t>prefetch</a:t>
            </a:r>
            <a:endParaRPr lang="en-US" sz="1200" dirty="0">
              <a:solidFill>
                <a:prstClr val="white"/>
              </a:solidFill>
              <a:latin typeface="Calibri"/>
            </a:endParaRPr>
          </a:p>
        </p:txBody>
      </p:sp>
      <p:sp>
        <p:nvSpPr>
          <p:cNvPr id="29" name="Rounded Rectangle 28"/>
          <p:cNvSpPr/>
          <p:nvPr/>
        </p:nvSpPr>
        <p:spPr>
          <a:xfrm>
            <a:off x="5181600" y="2819400"/>
            <a:ext cx="1905000" cy="381000"/>
          </a:xfrm>
          <a:prstGeom prst="roundRect">
            <a:avLst/>
          </a:prstGeom>
          <a:solidFill>
            <a:srgbClr val="0000FF"/>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latin typeface="Calibri"/>
              </a:rPr>
              <a:t>compositionality</a:t>
            </a:r>
          </a:p>
        </p:txBody>
      </p:sp>
      <p:cxnSp>
        <p:nvCxnSpPr>
          <p:cNvPr id="31" name="Straight Arrow Connector 30"/>
          <p:cNvCxnSpPr>
            <a:stCxn id="2" idx="3"/>
            <a:endCxn id="8" idx="2"/>
          </p:cNvCxnSpPr>
          <p:nvPr/>
        </p:nvCxnSpPr>
        <p:spPr>
          <a:xfrm flipV="1">
            <a:off x="3581400" y="1627909"/>
            <a:ext cx="1066800" cy="886691"/>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 idx="3"/>
            <a:endCxn id="28" idx="1"/>
          </p:cNvCxnSpPr>
          <p:nvPr/>
        </p:nvCxnSpPr>
        <p:spPr>
          <a:xfrm>
            <a:off x="3581400" y="2514600"/>
            <a:ext cx="2362200" cy="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 idx="3"/>
            <a:endCxn id="9" idx="1"/>
          </p:cNvCxnSpPr>
          <p:nvPr/>
        </p:nvCxnSpPr>
        <p:spPr>
          <a:xfrm flipV="1">
            <a:off x="3581400" y="1790700"/>
            <a:ext cx="2362200" cy="72390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2" idx="3"/>
            <a:endCxn id="10" idx="0"/>
          </p:cNvCxnSpPr>
          <p:nvPr/>
        </p:nvCxnSpPr>
        <p:spPr>
          <a:xfrm>
            <a:off x="3581400" y="2514600"/>
            <a:ext cx="694038" cy="53340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2" idx="3"/>
            <a:endCxn id="29" idx="1"/>
          </p:cNvCxnSpPr>
          <p:nvPr/>
        </p:nvCxnSpPr>
        <p:spPr>
          <a:xfrm>
            <a:off x="3581400" y="2514600"/>
            <a:ext cx="1600200" cy="49530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 idx="3"/>
            <a:endCxn id="11" idx="1"/>
          </p:cNvCxnSpPr>
          <p:nvPr/>
        </p:nvCxnSpPr>
        <p:spPr>
          <a:xfrm flipV="1">
            <a:off x="3581400" y="3927764"/>
            <a:ext cx="1587843" cy="72736"/>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 idx="3"/>
            <a:endCxn id="12" idx="1"/>
          </p:cNvCxnSpPr>
          <p:nvPr/>
        </p:nvCxnSpPr>
        <p:spPr>
          <a:xfrm flipV="1">
            <a:off x="3581400" y="5105400"/>
            <a:ext cx="1600200" cy="19050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3"/>
            <a:endCxn id="14" idx="1"/>
          </p:cNvCxnSpPr>
          <p:nvPr/>
        </p:nvCxnSpPr>
        <p:spPr>
          <a:xfrm>
            <a:off x="3581400" y="5295900"/>
            <a:ext cx="1600200" cy="647700"/>
          </a:xfrm>
          <a:prstGeom prst="straightConnector1">
            <a:avLst/>
          </a:prstGeom>
          <a:ln>
            <a:solidFill>
              <a:srgbClr val="6B3917"/>
            </a:solidFill>
            <a:tailEnd type="stealth" w="lg" len="lg"/>
          </a:ln>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609600" y="1143000"/>
            <a:ext cx="3048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prstClr val="white"/>
                </a:solidFill>
                <a:latin typeface="Calibri"/>
              </a:rPr>
              <a:t>Over-decomposition</a:t>
            </a:r>
          </a:p>
        </p:txBody>
      </p:sp>
      <p:sp>
        <p:nvSpPr>
          <p:cNvPr id="33" name="Down Arrow 32"/>
          <p:cNvSpPr/>
          <p:nvPr/>
        </p:nvSpPr>
        <p:spPr>
          <a:xfrm>
            <a:off x="1981200" y="1676400"/>
            <a:ext cx="304800" cy="5334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solidFill>
                  <a:prstClr val="black">
                    <a:tint val="75000"/>
                  </a:prstClr>
                </a:solidFill>
                <a:latin typeface="Calibri"/>
              </a:rPr>
              <a:pPr>
                <a:defRPr/>
              </a:pPr>
              <a:t>16</a:t>
            </a:fld>
            <a:endParaRPr lang="en-US" dirty="0">
              <a:solidFill>
                <a:prstClr val="black">
                  <a:tint val="75000"/>
                </a:prstClr>
              </a:solidFill>
              <a:latin typeface="Calibri"/>
            </a:endParaRPr>
          </a:p>
        </p:txBody>
      </p:sp>
      <p:sp>
        <p:nvSpPr>
          <p:cNvPr id="6" name="Date Placeholder 5"/>
          <p:cNvSpPr>
            <a:spLocks noGrp="1"/>
          </p:cNvSpPr>
          <p:nvPr>
            <p:ph type="dt" sz="half" idx="10"/>
          </p:nvPr>
        </p:nvSpPr>
        <p:spPr/>
        <p:txBody>
          <a:bodyPr/>
          <a:lstStyle/>
          <a:p>
            <a:fld id="{8E212CC6-7969-8640-9002-F14F24967614}"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Tree>
    <p:extLst>
      <p:ext uri="{BB962C8B-B14F-4D97-AF65-F5344CB8AC3E}">
        <p14:creationId xmlns:p14="http://schemas.microsoft.com/office/powerpoint/2010/main" val="2152394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a:xfrm>
            <a:off x="0" y="152400"/>
            <a:ext cx="9144000" cy="1143000"/>
          </a:xfrm>
        </p:spPr>
        <p:txBody>
          <a:bodyPr>
            <a:normAutofit fontScale="90000"/>
          </a:bodyPr>
          <a:lstStyle/>
          <a:p>
            <a:r>
              <a:rPr lang="en-US" dirty="0" smtClean="0"/>
              <a:t>Utility for Multi-cores, Many-cores, Accelerators:</a:t>
            </a:r>
          </a:p>
        </p:txBody>
      </p:sp>
      <p:sp>
        <p:nvSpPr>
          <p:cNvPr id="32774" name="Rectangle 3"/>
          <p:cNvSpPr>
            <a:spLocks noGrp="1" noChangeArrowheads="1"/>
          </p:cNvSpPr>
          <p:nvPr>
            <p:ph idx="1"/>
          </p:nvPr>
        </p:nvSpPr>
        <p:spPr>
          <a:xfrm>
            <a:off x="457200" y="1371600"/>
            <a:ext cx="8229600" cy="2666999"/>
          </a:xfrm>
        </p:spPr>
        <p:txBody>
          <a:bodyPr>
            <a:normAutofit fontScale="85000" lnSpcReduction="20000"/>
          </a:bodyPr>
          <a:lstStyle/>
          <a:p>
            <a:r>
              <a:rPr lang="en-US" dirty="0" smtClean="0"/>
              <a:t>Objects connote and promote locality</a:t>
            </a:r>
          </a:p>
          <a:p>
            <a:r>
              <a:rPr lang="en-US" dirty="0" smtClean="0"/>
              <a:t>Message-driven execution</a:t>
            </a:r>
          </a:p>
          <a:p>
            <a:pPr lvl="1"/>
            <a:r>
              <a:rPr lang="en-US" dirty="0" smtClean="0"/>
              <a:t>A strong principle of prediction for data and code use</a:t>
            </a:r>
          </a:p>
          <a:p>
            <a:pPr lvl="1"/>
            <a:r>
              <a:rPr lang="en-US" dirty="0" smtClean="0"/>
              <a:t>Much stronger than principle of locality</a:t>
            </a:r>
          </a:p>
          <a:p>
            <a:pPr lvl="2"/>
            <a:r>
              <a:rPr lang="en-US" dirty="0" smtClean="0"/>
              <a:t>Can use to scale memory wall:</a:t>
            </a:r>
          </a:p>
          <a:p>
            <a:pPr lvl="2"/>
            <a:r>
              <a:rPr lang="en-US" dirty="0" err="1" smtClean="0"/>
              <a:t>Prefetching</a:t>
            </a:r>
            <a:r>
              <a:rPr lang="en-US" dirty="0" smtClean="0"/>
              <a:t> of needed data: </a:t>
            </a:r>
          </a:p>
          <a:p>
            <a:pPr lvl="3"/>
            <a:r>
              <a:rPr lang="en-US" dirty="0" smtClean="0"/>
              <a:t>into scratch pad memories, for example</a:t>
            </a:r>
          </a:p>
        </p:txBody>
      </p:sp>
      <p:sp>
        <p:nvSpPr>
          <p:cNvPr id="27" name="Date Placeholder 26"/>
          <p:cNvSpPr>
            <a:spLocks noGrp="1"/>
          </p:cNvSpPr>
          <p:nvPr>
            <p:ph type="dt" sz="half" idx="10"/>
          </p:nvPr>
        </p:nvSpPr>
        <p:spPr/>
        <p:txBody>
          <a:bodyPr/>
          <a:lstStyle/>
          <a:p>
            <a:fld id="{DF2A45E2-8A26-F542-AE4E-D862335A41B7}" type="datetime1">
              <a:rPr lang="en-US" smtClean="0">
                <a:solidFill>
                  <a:prstClr val="black">
                    <a:tint val="75000"/>
                  </a:prstClr>
                </a:solidFill>
                <a:latin typeface="Calibri"/>
              </a:rPr>
              <a:pPr/>
              <a:t>8/23/16</a:t>
            </a:fld>
            <a:endParaRPr lang="en-US" dirty="0">
              <a:solidFill>
                <a:prstClr val="black">
                  <a:tint val="75000"/>
                </a:prstClr>
              </a:solidFill>
              <a:latin typeface="Calibri"/>
            </a:endParaRPr>
          </a:p>
        </p:txBody>
      </p:sp>
      <p:sp>
        <p:nvSpPr>
          <p:cNvPr id="28" name="Slide Number Placeholder 27"/>
          <p:cNvSpPr>
            <a:spLocks noGrp="1"/>
          </p:cNvSpPr>
          <p:nvPr>
            <p:ph type="sldNum" sz="quarter" idx="12"/>
          </p:nvPr>
        </p:nvSpPr>
        <p:spPr/>
        <p:txBody>
          <a:bodyPr/>
          <a:lstStyle/>
          <a:p>
            <a:fld id="{3EF9F3CA-D42A-4F16-9502-7E916E4DA7FE}" type="slidenum">
              <a:rPr lang="en-US" smtClean="0">
                <a:solidFill>
                  <a:prstClr val="black">
                    <a:tint val="75000"/>
                  </a:prstClr>
                </a:solidFill>
                <a:latin typeface="Calibri"/>
              </a:rPr>
              <a:pPr/>
              <a:t>17</a:t>
            </a:fld>
            <a:endParaRPr lang="en-US" dirty="0">
              <a:solidFill>
                <a:prstClr val="black">
                  <a:tint val="75000"/>
                </a:prstClr>
              </a:solidFill>
              <a:latin typeface="Calibri"/>
            </a:endParaRPr>
          </a:p>
        </p:txBody>
      </p:sp>
      <p:grpSp>
        <p:nvGrpSpPr>
          <p:cNvPr id="26" name="Group 25"/>
          <p:cNvGrpSpPr/>
          <p:nvPr/>
        </p:nvGrpSpPr>
        <p:grpSpPr>
          <a:xfrm>
            <a:off x="6019800" y="2971758"/>
            <a:ext cx="2667000" cy="3260115"/>
            <a:chOff x="4678503" y="1679150"/>
            <a:chExt cx="3302576" cy="4316613"/>
          </a:xfrm>
        </p:grpSpPr>
        <p:sp>
          <p:nvSpPr>
            <p:cNvPr id="29" name="Rectangle 28"/>
            <p:cNvSpPr/>
            <p:nvPr/>
          </p:nvSpPr>
          <p:spPr>
            <a:xfrm>
              <a:off x="4678503" y="1679150"/>
              <a:ext cx="3302576" cy="4316613"/>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Rounded Rectangle 29"/>
            <p:cNvSpPr/>
            <p:nvPr/>
          </p:nvSpPr>
          <p:spPr>
            <a:xfrm>
              <a:off x="5183977" y="1972252"/>
              <a:ext cx="300731" cy="321096"/>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Rounded Rectangle 30"/>
            <p:cNvSpPr/>
            <p:nvPr/>
          </p:nvSpPr>
          <p:spPr>
            <a:xfrm>
              <a:off x="6124445" y="2199442"/>
              <a:ext cx="300731" cy="321096"/>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Rounded Rectangle 31"/>
            <p:cNvSpPr/>
            <p:nvPr/>
          </p:nvSpPr>
          <p:spPr>
            <a:xfrm>
              <a:off x="5238655" y="3090027"/>
              <a:ext cx="300731" cy="321096"/>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ounded Rectangle 32"/>
            <p:cNvSpPr/>
            <p:nvPr/>
          </p:nvSpPr>
          <p:spPr>
            <a:xfrm>
              <a:off x="6274810" y="2929479"/>
              <a:ext cx="300731" cy="321096"/>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Rounded Rectangle 33"/>
            <p:cNvSpPr/>
            <p:nvPr/>
          </p:nvSpPr>
          <p:spPr>
            <a:xfrm>
              <a:off x="7198875" y="3174845"/>
              <a:ext cx="300731" cy="321096"/>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TextBox 34"/>
            <p:cNvSpPr txBox="1"/>
            <p:nvPr/>
          </p:nvSpPr>
          <p:spPr>
            <a:xfrm>
              <a:off x="5238655" y="3873852"/>
              <a:ext cx="2260951" cy="528558"/>
            </a:xfrm>
            <a:prstGeom prst="rect">
              <a:avLst/>
            </a:prstGeom>
            <a:noFill/>
          </p:spPr>
          <p:txBody>
            <a:bodyPr wrap="square" rtlCol="0">
              <a:spAutoFit/>
            </a:bodyPr>
            <a:lstStyle/>
            <a:p>
              <a:pPr algn="ctr"/>
              <a:r>
                <a:rPr lang="en-US" dirty="0">
                  <a:solidFill>
                    <a:prstClr val="black"/>
                  </a:solidFill>
                  <a:latin typeface="Calibri"/>
                </a:rPr>
                <a:t>Processor 1</a:t>
              </a:r>
            </a:p>
          </p:txBody>
        </p:sp>
        <p:sp>
          <p:nvSpPr>
            <p:cNvPr id="36" name="Oval 35"/>
            <p:cNvSpPr/>
            <p:nvPr/>
          </p:nvSpPr>
          <p:spPr>
            <a:xfrm>
              <a:off x="5361681" y="4539389"/>
              <a:ext cx="2009431" cy="61352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TextBox 36"/>
            <p:cNvSpPr txBox="1"/>
            <p:nvPr/>
          </p:nvSpPr>
          <p:spPr>
            <a:xfrm>
              <a:off x="5238655" y="4539389"/>
              <a:ext cx="2260951" cy="484511"/>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38" name="Group 37"/>
            <p:cNvGrpSpPr/>
            <p:nvPr/>
          </p:nvGrpSpPr>
          <p:grpSpPr>
            <a:xfrm>
              <a:off x="5264284" y="5347647"/>
              <a:ext cx="2091481" cy="181084"/>
              <a:chOff x="2163208" y="2961822"/>
              <a:chExt cx="1781582" cy="173398"/>
            </a:xfrm>
          </p:grpSpPr>
          <p:sp>
            <p:nvSpPr>
              <p:cNvPr id="40" name="Rectangle 39"/>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1" name="Rectangle 40"/>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2" name="Rectangle 41"/>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3" name="Rectangle 42"/>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4" name="Rectangle 43"/>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5" name="Rectangle 44"/>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6" name="Rectangle 45"/>
              <p:cNvSpPr/>
              <p:nvPr/>
            </p:nvSpPr>
            <p:spPr>
              <a:xfrm>
                <a:off x="3231439"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7" name="Rectangle 46"/>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8" name="Rectangle 47"/>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9" name="Rectangle 48"/>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0" name="Rectangle 49"/>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1" name="Rectangle 50"/>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2" name="Rectangle 51"/>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3" name="Rectangle 52"/>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4" name="Rectangle 53"/>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5" name="Rectangle 54"/>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39" name="TextBox 38"/>
            <p:cNvSpPr txBox="1"/>
            <p:nvPr/>
          </p:nvSpPr>
          <p:spPr>
            <a:xfrm>
              <a:off x="5206429" y="5528731"/>
              <a:ext cx="2136760" cy="352372"/>
            </a:xfrm>
            <a:prstGeom prst="rect">
              <a:avLst/>
            </a:prstGeom>
            <a:noFill/>
          </p:spPr>
          <p:txBody>
            <a:bodyPr wrap="square" rtlCol="0">
              <a:spAutoFit/>
            </a:bodyPr>
            <a:lstStyle/>
            <a:p>
              <a:pPr algn="ctr"/>
              <a:r>
                <a:rPr lang="en-US" sz="1000" dirty="0">
                  <a:solidFill>
                    <a:prstClr val="black"/>
                  </a:solidFill>
                  <a:latin typeface="Calibri"/>
                </a:rPr>
                <a:t>Message Queue</a:t>
              </a:r>
            </a:p>
          </p:txBody>
        </p:sp>
      </p:grpSp>
    </p:spTree>
    <p:extLst>
      <p:ext uri="{BB962C8B-B14F-4D97-AF65-F5344CB8AC3E}">
        <p14:creationId xmlns:p14="http://schemas.microsoft.com/office/powerpoint/2010/main" val="3487152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7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77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77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77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7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on communication</a:t>
            </a:r>
            <a:endParaRPr lang="en-US" dirty="0"/>
          </a:p>
        </p:txBody>
      </p:sp>
      <p:sp>
        <p:nvSpPr>
          <p:cNvPr id="3" name="Content Placeholder 2"/>
          <p:cNvSpPr>
            <a:spLocks noGrp="1"/>
          </p:cNvSpPr>
          <p:nvPr>
            <p:ph idx="1"/>
          </p:nvPr>
        </p:nvSpPr>
        <p:spPr>
          <a:xfrm>
            <a:off x="457200" y="1600200"/>
            <a:ext cx="8382000" cy="2438400"/>
          </a:xfrm>
        </p:spPr>
        <p:txBody>
          <a:bodyPr>
            <a:normAutofit fontScale="85000" lnSpcReduction="20000"/>
          </a:bodyPr>
          <a:lstStyle/>
          <a:p>
            <a:r>
              <a:rPr lang="en-US" dirty="0" smtClean="0"/>
              <a:t>Current use of communication network:</a:t>
            </a:r>
          </a:p>
          <a:p>
            <a:pPr lvl="1"/>
            <a:r>
              <a:rPr lang="en-US" dirty="0" smtClean="0"/>
              <a:t>Compute-communicate cycles in typical MPI apps</a:t>
            </a:r>
          </a:p>
          <a:p>
            <a:pPr lvl="1"/>
            <a:r>
              <a:rPr lang="en-US" dirty="0"/>
              <a:t>T</a:t>
            </a:r>
            <a:r>
              <a:rPr lang="en-US" dirty="0" smtClean="0"/>
              <a:t>he network is used for a fraction of time</a:t>
            </a:r>
          </a:p>
          <a:p>
            <a:pPr lvl="1"/>
            <a:r>
              <a:rPr lang="en-US" dirty="0" smtClean="0"/>
              <a:t>and is on the critical path</a:t>
            </a:r>
          </a:p>
          <a:p>
            <a:r>
              <a:rPr lang="en-US" dirty="0"/>
              <a:t>C</a:t>
            </a:r>
            <a:r>
              <a:rPr lang="en-US" dirty="0" smtClean="0"/>
              <a:t>urrent </a:t>
            </a:r>
            <a:r>
              <a:rPr lang="en-US" i="1" dirty="0" smtClean="0"/>
              <a:t>communication networks are </a:t>
            </a:r>
            <a:r>
              <a:rPr lang="en-US" i="1" dirty="0"/>
              <a:t>over-engineered </a:t>
            </a:r>
            <a:r>
              <a:rPr lang="en-US" i="1" dirty="0" smtClean="0"/>
              <a:t>for by necessity</a:t>
            </a:r>
            <a:endParaRPr lang="en-US" dirty="0" smtClean="0"/>
          </a:p>
        </p:txBody>
      </p:sp>
      <p:sp>
        <p:nvSpPr>
          <p:cNvPr id="4" name="Date Placeholder 3"/>
          <p:cNvSpPr>
            <a:spLocks noGrp="1"/>
          </p:cNvSpPr>
          <p:nvPr>
            <p:ph type="dt" sz="half" idx="10"/>
          </p:nvPr>
        </p:nvSpPr>
        <p:spPr/>
        <p:txBody>
          <a:bodyPr/>
          <a:lstStyle/>
          <a:p>
            <a:pPr>
              <a:defRPr/>
            </a:pPr>
            <a:fld id="{3810880A-5194-754C-8814-F1E4E0136040}" type="datetime1">
              <a:rPr lang="en-US" smtClean="0">
                <a:solidFill>
                  <a:prstClr val="black">
                    <a:tint val="75000"/>
                  </a:prstClr>
                </a:solidFill>
                <a:latin typeface="Calibri"/>
              </a:rPr>
              <a:pPr>
                <a:defRPr/>
              </a:pPr>
              <a:t>8/23/16</a:t>
            </a:fld>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latin typeface="Calibri"/>
              </a:rPr>
              <a:pPr>
                <a:defRPr/>
              </a:pPr>
              <a:t>18</a:t>
            </a:fld>
            <a:endParaRPr lang="en-US" dirty="0">
              <a:solidFill>
                <a:prstClr val="black">
                  <a:tint val="75000"/>
                </a:prstClr>
              </a:solidFill>
              <a:latin typeface="Calibri"/>
            </a:endParaRPr>
          </a:p>
        </p:txBody>
      </p:sp>
      <p:sp>
        <p:nvSpPr>
          <p:cNvPr id="7" name="Rectangle 6"/>
          <p:cNvSpPr/>
          <p:nvPr/>
        </p:nvSpPr>
        <p:spPr>
          <a:xfrm>
            <a:off x="685800" y="5100935"/>
            <a:ext cx="2819400" cy="4572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ectangle 7"/>
          <p:cNvSpPr/>
          <p:nvPr/>
        </p:nvSpPr>
        <p:spPr>
          <a:xfrm>
            <a:off x="5257800" y="5100935"/>
            <a:ext cx="2895600" cy="4572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 name="Straight Connector 8"/>
          <p:cNvCxnSpPr/>
          <p:nvPr/>
        </p:nvCxnSpPr>
        <p:spPr>
          <a:xfrm>
            <a:off x="533400" y="4719935"/>
            <a:ext cx="7848600" cy="0"/>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85800" y="4262735"/>
            <a:ext cx="2819400" cy="4572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5257800" y="4262735"/>
            <a:ext cx="2895600" cy="4572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2" name="Straight Arrow Connector 11"/>
          <p:cNvCxnSpPr>
            <a:stCxn id="10" idx="3"/>
            <a:endCxn id="8" idx="1"/>
          </p:cNvCxnSpPr>
          <p:nvPr/>
        </p:nvCxnSpPr>
        <p:spPr>
          <a:xfrm>
            <a:off x="3505200" y="4491335"/>
            <a:ext cx="1752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3"/>
            <a:endCxn id="11" idx="1"/>
          </p:cNvCxnSpPr>
          <p:nvPr/>
        </p:nvCxnSpPr>
        <p:spPr>
          <a:xfrm flipV="1">
            <a:off x="3505200" y="4491335"/>
            <a:ext cx="1752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33400" y="5558135"/>
            <a:ext cx="7848600" cy="0"/>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28600" y="4262735"/>
            <a:ext cx="533400" cy="400110"/>
          </a:xfrm>
          <a:prstGeom prst="rect">
            <a:avLst/>
          </a:prstGeom>
          <a:noFill/>
        </p:spPr>
        <p:txBody>
          <a:bodyPr wrap="square" rtlCol="0">
            <a:spAutoFit/>
          </a:bodyPr>
          <a:lstStyle/>
          <a:p>
            <a:r>
              <a:rPr lang="en-US" sz="2000" dirty="0">
                <a:solidFill>
                  <a:prstClr val="black"/>
                </a:solidFill>
                <a:latin typeface="Calibri"/>
              </a:rPr>
              <a:t>P1</a:t>
            </a:r>
          </a:p>
        </p:txBody>
      </p:sp>
      <p:sp>
        <p:nvSpPr>
          <p:cNvPr id="16" name="TextBox 15"/>
          <p:cNvSpPr txBox="1"/>
          <p:nvPr/>
        </p:nvSpPr>
        <p:spPr>
          <a:xfrm>
            <a:off x="228600" y="5081825"/>
            <a:ext cx="533400" cy="400110"/>
          </a:xfrm>
          <a:prstGeom prst="rect">
            <a:avLst/>
          </a:prstGeom>
          <a:noFill/>
        </p:spPr>
        <p:txBody>
          <a:bodyPr wrap="square" rtlCol="0">
            <a:spAutoFit/>
          </a:bodyPr>
          <a:lstStyle/>
          <a:p>
            <a:r>
              <a:rPr lang="en-US" sz="2000" dirty="0">
                <a:solidFill>
                  <a:prstClr val="black"/>
                </a:solidFill>
                <a:latin typeface="Calibri"/>
              </a:rPr>
              <a:t>P2</a:t>
            </a:r>
          </a:p>
        </p:txBody>
      </p:sp>
      <p:sp>
        <p:nvSpPr>
          <p:cNvPr id="17" name="TextBox 16"/>
          <p:cNvSpPr txBox="1"/>
          <p:nvPr/>
        </p:nvSpPr>
        <p:spPr>
          <a:xfrm>
            <a:off x="2971800" y="5939135"/>
            <a:ext cx="3352800" cy="461665"/>
          </a:xfrm>
          <a:prstGeom prst="rect">
            <a:avLst/>
          </a:prstGeom>
          <a:noFill/>
        </p:spPr>
        <p:txBody>
          <a:bodyPr wrap="square" rtlCol="0">
            <a:spAutoFit/>
          </a:bodyPr>
          <a:lstStyle/>
          <a:p>
            <a:r>
              <a:rPr lang="en-US" dirty="0">
                <a:solidFill>
                  <a:prstClr val="black"/>
                </a:solidFill>
                <a:latin typeface="Calibri"/>
              </a:rPr>
              <a:t>BSP based application</a:t>
            </a:r>
          </a:p>
        </p:txBody>
      </p:sp>
    </p:spTree>
    <p:extLst>
      <p:ext uri="{BB962C8B-B14F-4D97-AF65-F5344CB8AC3E}">
        <p14:creationId xmlns:p14="http://schemas.microsoft.com/office/powerpoint/2010/main" val="3531834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on communication</a:t>
            </a:r>
            <a:endParaRPr lang="en-US" dirty="0"/>
          </a:p>
        </p:txBody>
      </p:sp>
      <p:sp>
        <p:nvSpPr>
          <p:cNvPr id="3" name="Content Placeholder 2"/>
          <p:cNvSpPr>
            <a:spLocks noGrp="1"/>
          </p:cNvSpPr>
          <p:nvPr>
            <p:ph idx="1"/>
          </p:nvPr>
        </p:nvSpPr>
        <p:spPr>
          <a:xfrm>
            <a:off x="381000" y="1371600"/>
            <a:ext cx="8458200" cy="2133600"/>
          </a:xfrm>
        </p:spPr>
        <p:txBody>
          <a:bodyPr>
            <a:normAutofit/>
          </a:bodyPr>
          <a:lstStyle/>
          <a:p>
            <a:r>
              <a:rPr lang="en-US" dirty="0" smtClean="0"/>
              <a:t>With </a:t>
            </a:r>
            <a:r>
              <a:rPr lang="en-US" dirty="0" err="1" smtClean="0"/>
              <a:t>overdecomposition</a:t>
            </a:r>
            <a:r>
              <a:rPr lang="en-US" dirty="0" smtClean="0"/>
              <a:t>:</a:t>
            </a:r>
          </a:p>
          <a:p>
            <a:pPr lvl="1"/>
            <a:r>
              <a:rPr lang="en-US" dirty="0" smtClean="0"/>
              <a:t>Communication is spread over an iteration</a:t>
            </a:r>
          </a:p>
          <a:p>
            <a:pPr lvl="1"/>
            <a:r>
              <a:rPr lang="en-US" dirty="0" smtClean="0"/>
              <a:t>Adaptive overlap of communication and computation</a:t>
            </a:r>
            <a:endParaRPr lang="en-US" dirty="0"/>
          </a:p>
        </p:txBody>
      </p:sp>
      <p:sp>
        <p:nvSpPr>
          <p:cNvPr id="4" name="Date Placeholder 3"/>
          <p:cNvSpPr>
            <a:spLocks noGrp="1"/>
          </p:cNvSpPr>
          <p:nvPr>
            <p:ph type="dt" sz="half" idx="10"/>
          </p:nvPr>
        </p:nvSpPr>
        <p:spPr/>
        <p:txBody>
          <a:bodyPr/>
          <a:lstStyle/>
          <a:p>
            <a:pPr>
              <a:defRPr/>
            </a:pPr>
            <a:fld id="{C44064BA-F0EC-5F47-833D-138B10B84C70}" type="datetime1">
              <a:rPr lang="en-US" smtClean="0">
                <a:solidFill>
                  <a:prstClr val="black">
                    <a:tint val="75000"/>
                  </a:prstClr>
                </a:solidFill>
                <a:latin typeface="Calibri"/>
              </a:rPr>
              <a:pPr>
                <a:defRPr/>
              </a:pPr>
              <a:t>8/23/16</a:t>
            </a:fld>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latin typeface="Calibri"/>
              </a:rPr>
              <a:pPr>
                <a:defRPr/>
              </a:pPr>
              <a:t>19</a:t>
            </a:fld>
            <a:endParaRPr lang="en-US" dirty="0">
              <a:solidFill>
                <a:prstClr val="black">
                  <a:tint val="75000"/>
                </a:prstClr>
              </a:solidFill>
              <a:latin typeface="Calibri"/>
            </a:endParaRPr>
          </a:p>
        </p:txBody>
      </p:sp>
      <p:sp>
        <p:nvSpPr>
          <p:cNvPr id="7" name="Rectangle 6"/>
          <p:cNvSpPr/>
          <p:nvPr/>
        </p:nvSpPr>
        <p:spPr>
          <a:xfrm>
            <a:off x="838200" y="3962400"/>
            <a:ext cx="533400" cy="38100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ectangle 7"/>
          <p:cNvSpPr/>
          <p:nvPr/>
        </p:nvSpPr>
        <p:spPr>
          <a:xfrm>
            <a:off x="1371600" y="3962400"/>
            <a:ext cx="533400" cy="38100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ectangle 8"/>
          <p:cNvSpPr/>
          <p:nvPr/>
        </p:nvSpPr>
        <p:spPr>
          <a:xfrm>
            <a:off x="1905000" y="3962400"/>
            <a:ext cx="533400" cy="381000"/>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2438400" y="3962400"/>
            <a:ext cx="533400" cy="38100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2971800" y="3962400"/>
            <a:ext cx="533400" cy="381000"/>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ectangle 11"/>
          <p:cNvSpPr/>
          <p:nvPr/>
        </p:nvSpPr>
        <p:spPr>
          <a:xfrm>
            <a:off x="3886200" y="5029200"/>
            <a:ext cx="533400" cy="38100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ectangle 12"/>
          <p:cNvSpPr/>
          <p:nvPr/>
        </p:nvSpPr>
        <p:spPr>
          <a:xfrm>
            <a:off x="4419600" y="5029200"/>
            <a:ext cx="533400" cy="381000"/>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ectangle 13"/>
          <p:cNvSpPr/>
          <p:nvPr/>
        </p:nvSpPr>
        <p:spPr>
          <a:xfrm>
            <a:off x="4953000" y="5029200"/>
            <a:ext cx="533400" cy="381000"/>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ectangle 14"/>
          <p:cNvSpPr/>
          <p:nvPr/>
        </p:nvSpPr>
        <p:spPr>
          <a:xfrm>
            <a:off x="5486400" y="5029200"/>
            <a:ext cx="533400" cy="3810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Rectangle 15"/>
          <p:cNvSpPr/>
          <p:nvPr/>
        </p:nvSpPr>
        <p:spPr>
          <a:xfrm>
            <a:off x="6019800" y="5029200"/>
            <a:ext cx="533400" cy="3810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Rectangle 16"/>
          <p:cNvSpPr/>
          <p:nvPr/>
        </p:nvSpPr>
        <p:spPr>
          <a:xfrm>
            <a:off x="3886200" y="3962400"/>
            <a:ext cx="533400" cy="38100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Rectangle 17"/>
          <p:cNvSpPr/>
          <p:nvPr/>
        </p:nvSpPr>
        <p:spPr>
          <a:xfrm>
            <a:off x="4419600" y="3962400"/>
            <a:ext cx="533400" cy="381000"/>
          </a:xfrm>
          <a:prstGeom prst="rect">
            <a:avLst/>
          </a:prstGeom>
          <a:solidFill>
            <a:srgbClr val="CEB5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Rectangle 18"/>
          <p:cNvSpPr/>
          <p:nvPr/>
        </p:nvSpPr>
        <p:spPr>
          <a:xfrm>
            <a:off x="4953000" y="3962400"/>
            <a:ext cx="533400" cy="381000"/>
          </a:xfrm>
          <a:prstGeom prst="rect">
            <a:avLst/>
          </a:prstGeom>
          <a:solidFill>
            <a:srgbClr val="86211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Rectangle 19"/>
          <p:cNvSpPr/>
          <p:nvPr/>
        </p:nvSpPr>
        <p:spPr>
          <a:xfrm>
            <a:off x="5486400" y="3962400"/>
            <a:ext cx="533400" cy="381000"/>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Rectangle 20"/>
          <p:cNvSpPr/>
          <p:nvPr/>
        </p:nvSpPr>
        <p:spPr>
          <a:xfrm>
            <a:off x="6019800" y="3962400"/>
            <a:ext cx="533400" cy="381000"/>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Rectangle 21"/>
          <p:cNvSpPr/>
          <p:nvPr/>
        </p:nvSpPr>
        <p:spPr>
          <a:xfrm>
            <a:off x="838200" y="5029200"/>
            <a:ext cx="533400" cy="38100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Rectangle 22"/>
          <p:cNvSpPr/>
          <p:nvPr/>
        </p:nvSpPr>
        <p:spPr>
          <a:xfrm>
            <a:off x="1371600" y="5029200"/>
            <a:ext cx="533400" cy="3810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Rectangle 23"/>
          <p:cNvSpPr/>
          <p:nvPr/>
        </p:nvSpPr>
        <p:spPr>
          <a:xfrm>
            <a:off x="1905000" y="5029200"/>
            <a:ext cx="533400" cy="381000"/>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Rectangle 24"/>
          <p:cNvSpPr/>
          <p:nvPr/>
        </p:nvSpPr>
        <p:spPr>
          <a:xfrm>
            <a:off x="2438400" y="5029200"/>
            <a:ext cx="533400" cy="381000"/>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ectangle 25"/>
          <p:cNvSpPr/>
          <p:nvPr/>
        </p:nvSpPr>
        <p:spPr>
          <a:xfrm>
            <a:off x="2971800" y="5029200"/>
            <a:ext cx="533400" cy="3810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7" name="Straight Arrow Connector 26"/>
          <p:cNvCxnSpPr/>
          <p:nvPr/>
        </p:nvCxnSpPr>
        <p:spPr>
          <a:xfrm>
            <a:off x="1371600" y="4343400"/>
            <a:ext cx="25146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371600" y="4343400"/>
            <a:ext cx="25146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 y="4343400"/>
            <a:ext cx="7696200" cy="0"/>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09600" y="5410200"/>
            <a:ext cx="7848600" cy="0"/>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81000" y="3886200"/>
            <a:ext cx="533400" cy="400110"/>
          </a:xfrm>
          <a:prstGeom prst="rect">
            <a:avLst/>
          </a:prstGeom>
          <a:noFill/>
        </p:spPr>
        <p:txBody>
          <a:bodyPr wrap="square" rtlCol="0">
            <a:spAutoFit/>
          </a:bodyPr>
          <a:lstStyle/>
          <a:p>
            <a:r>
              <a:rPr lang="en-US" sz="2000" dirty="0">
                <a:solidFill>
                  <a:prstClr val="black"/>
                </a:solidFill>
                <a:latin typeface="Calibri"/>
              </a:rPr>
              <a:t>P1</a:t>
            </a:r>
          </a:p>
        </p:txBody>
      </p:sp>
      <p:sp>
        <p:nvSpPr>
          <p:cNvPr id="32" name="TextBox 31"/>
          <p:cNvSpPr txBox="1"/>
          <p:nvPr/>
        </p:nvSpPr>
        <p:spPr>
          <a:xfrm>
            <a:off x="381000" y="4933890"/>
            <a:ext cx="533400" cy="400110"/>
          </a:xfrm>
          <a:prstGeom prst="rect">
            <a:avLst/>
          </a:prstGeom>
          <a:noFill/>
        </p:spPr>
        <p:txBody>
          <a:bodyPr wrap="square" rtlCol="0">
            <a:spAutoFit/>
          </a:bodyPr>
          <a:lstStyle/>
          <a:p>
            <a:r>
              <a:rPr lang="en-US" sz="2000" dirty="0">
                <a:solidFill>
                  <a:prstClr val="black"/>
                </a:solidFill>
                <a:latin typeface="Calibri"/>
              </a:rPr>
              <a:t>P2</a:t>
            </a:r>
          </a:p>
        </p:txBody>
      </p:sp>
      <p:sp>
        <p:nvSpPr>
          <p:cNvPr id="33" name="TextBox 32"/>
          <p:cNvSpPr txBox="1"/>
          <p:nvPr/>
        </p:nvSpPr>
        <p:spPr>
          <a:xfrm>
            <a:off x="2514600" y="5786735"/>
            <a:ext cx="4572000" cy="461665"/>
          </a:xfrm>
          <a:prstGeom prst="rect">
            <a:avLst/>
          </a:prstGeom>
          <a:noFill/>
        </p:spPr>
        <p:txBody>
          <a:bodyPr wrap="square" rtlCol="0">
            <a:spAutoFit/>
          </a:bodyPr>
          <a:lstStyle/>
          <a:p>
            <a:r>
              <a:rPr lang="en-US" dirty="0" err="1">
                <a:solidFill>
                  <a:prstClr val="black"/>
                </a:solidFill>
                <a:latin typeface="Calibri"/>
              </a:rPr>
              <a:t>Overdecomposition</a:t>
            </a:r>
            <a:r>
              <a:rPr lang="en-US" dirty="0">
                <a:solidFill>
                  <a:prstClr val="black"/>
                </a:solidFill>
                <a:latin typeface="Calibri"/>
              </a:rPr>
              <a:t> enables overlap</a:t>
            </a:r>
          </a:p>
        </p:txBody>
      </p:sp>
    </p:spTree>
    <p:extLst>
      <p:ext uri="{BB962C8B-B14F-4D97-AF65-F5344CB8AC3E}">
        <p14:creationId xmlns:p14="http://schemas.microsoft.com/office/powerpoint/2010/main" val="1810404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088"/>
            <a:ext cx="8229600" cy="885999"/>
          </a:xfrm>
        </p:spPr>
        <p:txBody>
          <a:bodyPr/>
          <a:lstStyle/>
          <a:p>
            <a:r>
              <a:rPr lang="en-US" dirty="0" smtClean="0"/>
              <a:t>Challenges in Parallel Programming</a:t>
            </a:r>
            <a:endParaRPr lang="en-US" dirty="0"/>
          </a:p>
        </p:txBody>
      </p:sp>
      <p:sp>
        <p:nvSpPr>
          <p:cNvPr id="3" name="Content Placeholder 2"/>
          <p:cNvSpPr>
            <a:spLocks noGrp="1"/>
          </p:cNvSpPr>
          <p:nvPr>
            <p:ph idx="1"/>
          </p:nvPr>
        </p:nvSpPr>
        <p:spPr>
          <a:xfrm>
            <a:off x="457200" y="1037746"/>
            <a:ext cx="8229600" cy="5683729"/>
          </a:xfrm>
        </p:spPr>
        <p:txBody>
          <a:bodyPr>
            <a:normAutofit fontScale="70000" lnSpcReduction="20000"/>
          </a:bodyPr>
          <a:lstStyle/>
          <a:p>
            <a:r>
              <a:rPr lang="en-US" dirty="0" smtClean="0"/>
              <a:t>Applications are getting more sophisticated</a:t>
            </a:r>
          </a:p>
          <a:p>
            <a:pPr lvl="1"/>
            <a:r>
              <a:rPr lang="en-US" dirty="0" smtClean="0"/>
              <a:t>Adaptive refinements</a:t>
            </a:r>
          </a:p>
          <a:p>
            <a:pPr lvl="1"/>
            <a:r>
              <a:rPr lang="en-US" dirty="0" smtClean="0"/>
              <a:t>Multi-scale, multi-module, multi-physics</a:t>
            </a:r>
          </a:p>
          <a:p>
            <a:pPr lvl="1"/>
            <a:r>
              <a:rPr lang="en-US" dirty="0" smtClean="0"/>
              <a:t>E.g. load imbalance emerges as a huge problem for some apps</a:t>
            </a:r>
          </a:p>
          <a:p>
            <a:r>
              <a:rPr lang="en-US" dirty="0" smtClean="0"/>
              <a:t>Exacerbated </a:t>
            </a:r>
            <a:r>
              <a:rPr lang="en-US" dirty="0"/>
              <a:t>by </a:t>
            </a:r>
            <a:r>
              <a:rPr lang="en-US" i="1" u="sng" dirty="0"/>
              <a:t>strong scaling </a:t>
            </a:r>
            <a:r>
              <a:rPr lang="en-US" dirty="0"/>
              <a:t>needs from </a:t>
            </a:r>
            <a:r>
              <a:rPr lang="en-US" dirty="0" smtClean="0"/>
              <a:t>apps</a:t>
            </a:r>
          </a:p>
          <a:p>
            <a:pPr lvl="1"/>
            <a:r>
              <a:rPr lang="en-US" dirty="0" smtClean="0"/>
              <a:t>Strong scaling: run an application with same input data on more processors, and get better speedups</a:t>
            </a:r>
          </a:p>
          <a:p>
            <a:pPr lvl="1"/>
            <a:r>
              <a:rPr lang="en-US" dirty="0" smtClean="0"/>
              <a:t>Weak scaling: larger datasets on more processors in the same time</a:t>
            </a:r>
            <a:endParaRPr lang="en-US" dirty="0"/>
          </a:p>
          <a:p>
            <a:r>
              <a:rPr lang="en-US" dirty="0" smtClean="0"/>
              <a:t>Future challenge: hardware variability</a:t>
            </a:r>
          </a:p>
          <a:p>
            <a:pPr lvl="1"/>
            <a:r>
              <a:rPr lang="en-US" dirty="0" smtClean="0"/>
              <a:t>Static/dynamic</a:t>
            </a:r>
          </a:p>
          <a:p>
            <a:pPr lvl="1"/>
            <a:r>
              <a:rPr lang="en-US" dirty="0" smtClean="0"/>
              <a:t>Heterogeneity: processor types, process variation, ..</a:t>
            </a:r>
          </a:p>
          <a:p>
            <a:pPr lvl="1"/>
            <a:r>
              <a:rPr lang="en-US" dirty="0" smtClean="0"/>
              <a:t>Power/Temperature/Energy</a:t>
            </a:r>
          </a:p>
          <a:p>
            <a:pPr lvl="1"/>
            <a:r>
              <a:rPr lang="en-US" dirty="0" smtClean="0"/>
              <a:t>Component failure</a:t>
            </a:r>
          </a:p>
          <a:p>
            <a:r>
              <a:rPr lang="en-US" dirty="0" smtClean="0"/>
              <a:t>To deal with these, we must seek</a:t>
            </a:r>
          </a:p>
          <a:p>
            <a:pPr lvl="1"/>
            <a:r>
              <a:rPr lang="en-US" dirty="0" smtClean="0"/>
              <a:t>Not full automation </a:t>
            </a:r>
          </a:p>
          <a:p>
            <a:pPr lvl="1"/>
            <a:r>
              <a:rPr lang="en-US" dirty="0"/>
              <a:t>N</a:t>
            </a:r>
            <a:r>
              <a:rPr lang="en-US" dirty="0" smtClean="0"/>
              <a:t>ot full burden on app-developers</a:t>
            </a:r>
          </a:p>
          <a:p>
            <a:pPr lvl="1"/>
            <a:r>
              <a:rPr lang="en-US" dirty="0" smtClean="0"/>
              <a:t>But: a good division of labor between the system and app developers</a:t>
            </a:r>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latin typeface="Calibri"/>
              </a:rPr>
              <a:pPr>
                <a:defRPr/>
              </a:pPr>
              <a:t>2</a:t>
            </a:fld>
            <a:endParaRPr lang="en-US" dirty="0">
              <a:solidFill>
                <a:prstClr val="black">
                  <a:tint val="75000"/>
                </a:prstClr>
              </a:solidFill>
              <a:latin typeface="Calibri"/>
            </a:endParaRPr>
          </a:p>
        </p:txBody>
      </p:sp>
      <p:sp>
        <p:nvSpPr>
          <p:cNvPr id="5" name="Date Placeholder 4"/>
          <p:cNvSpPr>
            <a:spLocks noGrp="1"/>
          </p:cNvSpPr>
          <p:nvPr>
            <p:ph type="dt" sz="half" idx="10"/>
          </p:nvPr>
        </p:nvSpPr>
        <p:spPr/>
        <p:txBody>
          <a:bodyPr/>
          <a:lstStyle/>
          <a:p>
            <a:fld id="{3D1C9DBC-8745-174E-A6C0-A919D9F5BF79}"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Tree>
    <p:extLst>
      <p:ext uri="{BB962C8B-B14F-4D97-AF65-F5344CB8AC3E}">
        <p14:creationId xmlns:p14="http://schemas.microsoft.com/office/powerpoint/2010/main" val="4201846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Decomposition Challenges</a:t>
            </a:r>
          </a:p>
        </p:txBody>
      </p:sp>
      <p:sp>
        <p:nvSpPr>
          <p:cNvPr id="24579" name="Content Placeholder 2"/>
          <p:cNvSpPr>
            <a:spLocks noGrp="1"/>
          </p:cNvSpPr>
          <p:nvPr>
            <p:ph idx="1"/>
          </p:nvPr>
        </p:nvSpPr>
        <p:spPr>
          <a:xfrm>
            <a:off x="457200" y="1600200"/>
            <a:ext cx="8229600" cy="4876800"/>
          </a:xfrm>
        </p:spPr>
        <p:txBody>
          <a:bodyPr>
            <a:normAutofit/>
          </a:bodyPr>
          <a:lstStyle/>
          <a:p>
            <a:r>
              <a:rPr lang="en-US" sz="2700" dirty="0" smtClean="0"/>
              <a:t>Current method is to decompose to processors</a:t>
            </a:r>
            <a:endParaRPr lang="en-US" sz="2300" dirty="0" smtClean="0"/>
          </a:p>
          <a:p>
            <a:pPr lvl="1"/>
            <a:r>
              <a:rPr lang="en-US" sz="2400" dirty="0"/>
              <a:t>T</a:t>
            </a:r>
            <a:r>
              <a:rPr lang="en-US" sz="2400" dirty="0" smtClean="0"/>
              <a:t>his has many problems</a:t>
            </a:r>
          </a:p>
          <a:p>
            <a:pPr lvl="1"/>
            <a:r>
              <a:rPr lang="en-US" sz="2400" dirty="0"/>
              <a:t>Deciding which processor does what work in detail is difficult at large </a:t>
            </a:r>
            <a:r>
              <a:rPr lang="en-US" sz="2400" dirty="0" smtClean="0"/>
              <a:t>scale</a:t>
            </a:r>
          </a:p>
          <a:p>
            <a:r>
              <a:rPr lang="en-US" sz="2700" dirty="0" smtClean="0"/>
              <a:t>Decomposition should be independent of number of processors – enabled by object based decomposition</a:t>
            </a:r>
          </a:p>
          <a:p>
            <a:r>
              <a:rPr lang="en-US" sz="2700" dirty="0" smtClean="0"/>
              <a:t>Adaptive scheduling of the objects on available resources by the RTS</a:t>
            </a:r>
          </a:p>
        </p:txBody>
      </p:sp>
      <p:sp>
        <p:nvSpPr>
          <p:cNvPr id="7" name="Date Placeholder 6"/>
          <p:cNvSpPr>
            <a:spLocks noGrp="1"/>
          </p:cNvSpPr>
          <p:nvPr>
            <p:ph type="dt" sz="half" idx="10"/>
          </p:nvPr>
        </p:nvSpPr>
        <p:spPr/>
        <p:txBody>
          <a:bodyPr/>
          <a:lstStyle/>
          <a:p>
            <a:fld id="{FDCB2C16-DBB5-C244-B07A-394735E223AF}" type="datetime1">
              <a:rPr lang="en-US" smtClean="0">
                <a:solidFill>
                  <a:prstClr val="black">
                    <a:tint val="75000"/>
                  </a:prstClr>
                </a:solidFill>
                <a:latin typeface="Calibri"/>
              </a:rPr>
              <a:pPr/>
              <a:t>8/23/16</a:t>
            </a:fld>
            <a:endParaRPr lang="en-US" dirty="0">
              <a:solidFill>
                <a:prstClr val="black">
                  <a:tint val="75000"/>
                </a:prstClr>
              </a:solidFill>
              <a:latin typeface="Calibri"/>
            </a:endParaRPr>
          </a:p>
        </p:txBody>
      </p:sp>
      <p:sp>
        <p:nvSpPr>
          <p:cNvPr id="8" name="Slide Number Placeholder 7"/>
          <p:cNvSpPr>
            <a:spLocks noGrp="1"/>
          </p:cNvSpPr>
          <p:nvPr>
            <p:ph type="sldNum" sz="quarter" idx="12"/>
          </p:nvPr>
        </p:nvSpPr>
        <p:spPr/>
        <p:txBody>
          <a:bodyPr/>
          <a:lstStyle/>
          <a:p>
            <a:fld id="{3EF9F3CA-D42A-4F16-9502-7E916E4DA7FE}" type="slidenum">
              <a:rPr lang="en-US" smtClean="0">
                <a:solidFill>
                  <a:prstClr val="black">
                    <a:tint val="75000"/>
                  </a:prstClr>
                </a:solidFill>
                <a:latin typeface="Calibri"/>
              </a:rPr>
              <a:pPr/>
              <a:t>20</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474363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2"/>
          <p:cNvSpPr>
            <a:spLocks noGrp="1" noChangeArrowheads="1"/>
          </p:cNvSpPr>
          <p:nvPr>
            <p:ph type="title"/>
          </p:nvPr>
        </p:nvSpPr>
        <p:spPr>
          <a:xfrm>
            <a:off x="0" y="274638"/>
            <a:ext cx="9144000" cy="1143000"/>
          </a:xfrm>
        </p:spPr>
        <p:txBody>
          <a:bodyPr>
            <a:noAutofit/>
          </a:bodyPr>
          <a:lstStyle/>
          <a:p>
            <a:r>
              <a:rPr lang="en-US" sz="3400" dirty="0" smtClean="0"/>
              <a:t>Decomposition Independent of </a:t>
            </a:r>
            <a:r>
              <a:rPr lang="en-US" sz="3400" dirty="0" err="1" smtClean="0"/>
              <a:t>numCores</a:t>
            </a:r>
            <a:endParaRPr lang="en-US" sz="3400" dirty="0" smtClean="0"/>
          </a:p>
        </p:txBody>
      </p:sp>
      <p:sp>
        <p:nvSpPr>
          <p:cNvPr id="41" name="Content Placeholder 40"/>
          <p:cNvSpPr>
            <a:spLocks noGrp="1"/>
          </p:cNvSpPr>
          <p:nvPr>
            <p:ph idx="1"/>
          </p:nvPr>
        </p:nvSpPr>
        <p:spPr>
          <a:xfrm>
            <a:off x="457200" y="1600200"/>
            <a:ext cx="8458200" cy="4800600"/>
          </a:xfrm>
        </p:spPr>
        <p:txBody>
          <a:bodyPr>
            <a:normAutofit fontScale="55000" lnSpcReduction="20000"/>
          </a:bodyPr>
          <a:lstStyle/>
          <a:p>
            <a:r>
              <a:rPr lang="en-US" sz="3600" dirty="0" smtClean="0"/>
              <a:t>Rocket simulation example under traditional MPI</a:t>
            </a:r>
          </a:p>
          <a:p>
            <a:pPr marL="0" indent="0">
              <a:buNone/>
            </a:pPr>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smtClean="0"/>
          </a:p>
          <a:p>
            <a:r>
              <a:rPr lang="en-US" dirty="0" smtClean="0"/>
              <a:t>With </a:t>
            </a:r>
            <a:r>
              <a:rPr lang="en-US" dirty="0" err="1" smtClean="0"/>
              <a:t>migratable</a:t>
            </a:r>
            <a:r>
              <a:rPr lang="en-US" dirty="0" smtClean="0"/>
              <a:t>-objects: </a:t>
            </a:r>
          </a:p>
          <a:p>
            <a:endParaRPr lang="en-US" dirty="0" smtClean="0"/>
          </a:p>
          <a:p>
            <a:endParaRPr lang="en-US" dirty="0" smtClean="0"/>
          </a:p>
          <a:p>
            <a:pPr lvl="1"/>
            <a:endParaRPr lang="en-US" dirty="0" smtClean="0"/>
          </a:p>
          <a:p>
            <a:pPr lvl="1"/>
            <a:endParaRPr lang="en-US" sz="3100" dirty="0" smtClean="0"/>
          </a:p>
          <a:p>
            <a:pPr lvl="1"/>
            <a:endParaRPr lang="en-US" sz="3100" dirty="0"/>
          </a:p>
          <a:p>
            <a:pPr lvl="1"/>
            <a:endParaRPr lang="en-US" sz="3100" dirty="0" smtClean="0"/>
          </a:p>
          <a:p>
            <a:pPr lvl="1"/>
            <a:r>
              <a:rPr lang="en-US" sz="3100" dirty="0" smtClean="0"/>
              <a:t>Benefit: load balance, communication optimizations, modularity</a:t>
            </a:r>
          </a:p>
          <a:p>
            <a:endParaRPr lang="en-US" dirty="0"/>
          </a:p>
        </p:txBody>
      </p:sp>
      <p:sp>
        <p:nvSpPr>
          <p:cNvPr id="35" name="Date Placeholder 34"/>
          <p:cNvSpPr>
            <a:spLocks noGrp="1"/>
          </p:cNvSpPr>
          <p:nvPr>
            <p:ph type="dt" sz="half" idx="10"/>
          </p:nvPr>
        </p:nvSpPr>
        <p:spPr/>
        <p:txBody>
          <a:bodyPr/>
          <a:lstStyle/>
          <a:p>
            <a:fld id="{35FD4ED8-76A8-AC4A-ABEA-A2ABEC66127E}" type="datetime1">
              <a:rPr lang="en-US" smtClean="0">
                <a:solidFill>
                  <a:prstClr val="black">
                    <a:tint val="75000"/>
                  </a:prstClr>
                </a:solidFill>
                <a:latin typeface="Calibri"/>
              </a:rPr>
              <a:pPr/>
              <a:t>8/23/16</a:t>
            </a:fld>
            <a:endParaRPr lang="en-US" dirty="0">
              <a:solidFill>
                <a:prstClr val="black">
                  <a:tint val="75000"/>
                </a:prstClr>
              </a:solidFill>
              <a:latin typeface="Calibri"/>
            </a:endParaRPr>
          </a:p>
        </p:txBody>
      </p:sp>
      <p:sp>
        <p:nvSpPr>
          <p:cNvPr id="552963" name="Rectangle 3"/>
          <p:cNvSpPr>
            <a:spLocks noChangeArrowheads="1"/>
          </p:cNvSpPr>
          <p:nvPr/>
        </p:nvSpPr>
        <p:spPr bwMode="auto">
          <a:xfrm>
            <a:off x="304800" y="1295400"/>
            <a:ext cx="7620000" cy="4724400"/>
          </a:xfrm>
          <a:prstGeom prst="rect">
            <a:avLst/>
          </a:prstGeom>
          <a:noFill/>
          <a:ln w="9525">
            <a:noFill/>
            <a:miter lim="800000"/>
            <a:headEnd/>
            <a:tailEnd/>
          </a:ln>
        </p:spPr>
        <p:txBody>
          <a:bodyPr/>
          <a:lstStyle/>
          <a:p>
            <a:pPr marL="342900" indent="-342900">
              <a:spcBef>
                <a:spcPct val="20000"/>
              </a:spcBef>
              <a:buFontTx/>
              <a:buChar char="•"/>
            </a:pPr>
            <a:endParaRPr lang="en-US" dirty="0">
              <a:solidFill>
                <a:srgbClr val="0000FF"/>
              </a:solidFill>
              <a:latin typeface="Calibri"/>
            </a:endParaRPr>
          </a:p>
        </p:txBody>
      </p:sp>
      <p:grpSp>
        <p:nvGrpSpPr>
          <p:cNvPr id="34824" name="Group 4"/>
          <p:cNvGrpSpPr>
            <a:grpSpLocks/>
          </p:cNvGrpSpPr>
          <p:nvPr/>
        </p:nvGrpSpPr>
        <p:grpSpPr bwMode="auto">
          <a:xfrm>
            <a:off x="533400" y="2209800"/>
            <a:ext cx="4948238" cy="1192213"/>
            <a:chOff x="1008" y="1392"/>
            <a:chExt cx="2784" cy="574"/>
          </a:xfrm>
        </p:grpSpPr>
        <p:grpSp>
          <p:nvGrpSpPr>
            <p:cNvPr id="34839" name="Group 5"/>
            <p:cNvGrpSpPr>
              <a:grpSpLocks/>
            </p:cNvGrpSpPr>
            <p:nvPr/>
          </p:nvGrpSpPr>
          <p:grpSpPr bwMode="auto">
            <a:xfrm>
              <a:off x="1008" y="1392"/>
              <a:ext cx="480" cy="384"/>
              <a:chOff x="1008" y="1392"/>
              <a:chExt cx="480" cy="384"/>
            </a:xfrm>
          </p:grpSpPr>
          <p:sp>
            <p:nvSpPr>
              <p:cNvPr id="34849" name="Rectangle 6"/>
              <p:cNvSpPr>
                <a:spLocks noChangeArrowheads="1"/>
              </p:cNvSpPr>
              <p:nvPr/>
            </p:nvSpPr>
            <p:spPr bwMode="auto">
              <a:xfrm>
                <a:off x="1008" y="1392"/>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Solid</a:t>
                </a:r>
              </a:p>
            </p:txBody>
          </p:sp>
          <p:sp>
            <p:nvSpPr>
              <p:cNvPr id="34850" name="Rectangle 7"/>
              <p:cNvSpPr>
                <a:spLocks noChangeArrowheads="1"/>
              </p:cNvSpPr>
              <p:nvPr/>
            </p:nvSpPr>
            <p:spPr bwMode="auto">
              <a:xfrm>
                <a:off x="1008" y="1584"/>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Fluid</a:t>
                </a:r>
              </a:p>
            </p:txBody>
          </p:sp>
        </p:grpSp>
        <p:grpSp>
          <p:nvGrpSpPr>
            <p:cNvPr id="34840" name="Group 8"/>
            <p:cNvGrpSpPr>
              <a:grpSpLocks/>
            </p:cNvGrpSpPr>
            <p:nvPr/>
          </p:nvGrpSpPr>
          <p:grpSpPr bwMode="auto">
            <a:xfrm>
              <a:off x="1824" y="1392"/>
              <a:ext cx="480" cy="384"/>
              <a:chOff x="1008" y="1392"/>
              <a:chExt cx="480" cy="384"/>
            </a:xfrm>
          </p:grpSpPr>
          <p:sp>
            <p:nvSpPr>
              <p:cNvPr id="34847" name="Rectangle 9"/>
              <p:cNvSpPr>
                <a:spLocks noChangeArrowheads="1"/>
              </p:cNvSpPr>
              <p:nvPr/>
            </p:nvSpPr>
            <p:spPr bwMode="auto">
              <a:xfrm>
                <a:off x="1008" y="1392"/>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Solid</a:t>
                </a:r>
              </a:p>
            </p:txBody>
          </p:sp>
          <p:sp>
            <p:nvSpPr>
              <p:cNvPr id="34848" name="Rectangle 10"/>
              <p:cNvSpPr>
                <a:spLocks noChangeArrowheads="1"/>
              </p:cNvSpPr>
              <p:nvPr/>
            </p:nvSpPr>
            <p:spPr bwMode="auto">
              <a:xfrm>
                <a:off x="1008" y="1584"/>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Fluid</a:t>
                </a:r>
              </a:p>
            </p:txBody>
          </p:sp>
        </p:grpSp>
        <p:grpSp>
          <p:nvGrpSpPr>
            <p:cNvPr id="34841" name="Group 11"/>
            <p:cNvGrpSpPr>
              <a:grpSpLocks/>
            </p:cNvGrpSpPr>
            <p:nvPr/>
          </p:nvGrpSpPr>
          <p:grpSpPr bwMode="auto">
            <a:xfrm>
              <a:off x="3312" y="1392"/>
              <a:ext cx="480" cy="384"/>
              <a:chOff x="1008" y="1392"/>
              <a:chExt cx="480" cy="384"/>
            </a:xfrm>
          </p:grpSpPr>
          <p:sp>
            <p:nvSpPr>
              <p:cNvPr id="34845" name="Rectangle 12"/>
              <p:cNvSpPr>
                <a:spLocks noChangeArrowheads="1"/>
              </p:cNvSpPr>
              <p:nvPr/>
            </p:nvSpPr>
            <p:spPr bwMode="auto">
              <a:xfrm>
                <a:off x="1008" y="1392"/>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Solid</a:t>
                </a:r>
              </a:p>
            </p:txBody>
          </p:sp>
          <p:sp>
            <p:nvSpPr>
              <p:cNvPr id="34846" name="Rectangle 13"/>
              <p:cNvSpPr>
                <a:spLocks noChangeArrowheads="1"/>
              </p:cNvSpPr>
              <p:nvPr/>
            </p:nvSpPr>
            <p:spPr bwMode="auto">
              <a:xfrm>
                <a:off x="1008" y="1584"/>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Fluid</a:t>
                </a:r>
              </a:p>
            </p:txBody>
          </p:sp>
        </p:grpSp>
        <p:sp>
          <p:nvSpPr>
            <p:cNvPr id="34842" name="Text Box 14"/>
            <p:cNvSpPr txBox="1">
              <a:spLocks noChangeArrowheads="1"/>
            </p:cNvSpPr>
            <p:nvPr/>
          </p:nvSpPr>
          <p:spPr bwMode="auto">
            <a:xfrm>
              <a:off x="2534" y="1440"/>
              <a:ext cx="634" cy="220"/>
            </a:xfrm>
            <a:prstGeom prst="rect">
              <a:avLst/>
            </a:prstGeom>
            <a:noFill/>
            <a:ln w="9525">
              <a:noFill/>
              <a:miter lim="800000"/>
              <a:headEnd/>
              <a:tailEnd/>
            </a:ln>
          </p:spPr>
          <p:txBody>
            <a:bodyPr>
              <a:spAutoFit/>
            </a:bodyPr>
            <a:lstStyle/>
            <a:p>
              <a:pPr eaLnBrk="0" hangingPunct="0"/>
              <a:r>
                <a:rPr lang="en-US" b="1">
                  <a:solidFill>
                    <a:prstClr val="black"/>
                  </a:solidFill>
                  <a:latin typeface="Arial" pitchFamily="34" charset="0"/>
                </a:rPr>
                <a:t>.  .  .</a:t>
              </a:r>
            </a:p>
          </p:txBody>
        </p:sp>
        <p:sp>
          <p:nvSpPr>
            <p:cNvPr id="34843" name="Text Box 15"/>
            <p:cNvSpPr txBox="1">
              <a:spLocks noChangeArrowheads="1"/>
            </p:cNvSpPr>
            <p:nvPr/>
          </p:nvSpPr>
          <p:spPr bwMode="auto">
            <a:xfrm>
              <a:off x="1094" y="1751"/>
              <a:ext cx="103" cy="177"/>
            </a:xfrm>
            <a:prstGeom prst="rect">
              <a:avLst/>
            </a:prstGeom>
            <a:noFill/>
            <a:ln w="9525">
              <a:noFill/>
              <a:miter lim="800000"/>
              <a:headEnd/>
              <a:tailEnd/>
            </a:ln>
          </p:spPr>
          <p:txBody>
            <a:bodyPr wrap="none">
              <a:spAutoFit/>
            </a:bodyPr>
            <a:lstStyle/>
            <a:p>
              <a:pPr eaLnBrk="0" hangingPunct="0"/>
              <a:endParaRPr lang="en-US">
                <a:solidFill>
                  <a:prstClr val="black"/>
                </a:solidFill>
                <a:latin typeface="Arial" pitchFamily="34" charset="0"/>
              </a:endParaRPr>
            </a:p>
          </p:txBody>
        </p:sp>
        <p:sp>
          <p:nvSpPr>
            <p:cNvPr id="34844" name="Text Box 16"/>
            <p:cNvSpPr txBox="1">
              <a:spLocks noChangeArrowheads="1"/>
            </p:cNvSpPr>
            <p:nvPr/>
          </p:nvSpPr>
          <p:spPr bwMode="auto">
            <a:xfrm>
              <a:off x="1169" y="1804"/>
              <a:ext cx="2460" cy="162"/>
            </a:xfrm>
            <a:prstGeom prst="rect">
              <a:avLst/>
            </a:prstGeom>
            <a:noFill/>
            <a:ln w="9525">
              <a:noFill/>
              <a:miter lim="800000"/>
              <a:headEnd/>
              <a:tailEnd/>
            </a:ln>
          </p:spPr>
          <p:txBody>
            <a:bodyPr wrap="none">
              <a:spAutoFit/>
            </a:bodyPr>
            <a:lstStyle/>
            <a:p>
              <a:pPr eaLnBrk="0" hangingPunct="0"/>
              <a:r>
                <a:rPr lang="en-US" sz="1600">
                  <a:solidFill>
                    <a:prstClr val="black"/>
                  </a:solidFill>
                  <a:latin typeface="Arial" pitchFamily="34" charset="0"/>
                </a:rPr>
                <a:t>1                       2                                            P</a:t>
              </a:r>
            </a:p>
          </p:txBody>
        </p:sp>
      </p:grpSp>
      <p:grpSp>
        <p:nvGrpSpPr>
          <p:cNvPr id="6" name="Group 17"/>
          <p:cNvGrpSpPr>
            <a:grpSpLocks/>
          </p:cNvGrpSpPr>
          <p:nvPr/>
        </p:nvGrpSpPr>
        <p:grpSpPr bwMode="auto">
          <a:xfrm>
            <a:off x="609600" y="4114800"/>
            <a:ext cx="5562600" cy="1422400"/>
            <a:chOff x="960" y="2688"/>
            <a:chExt cx="3130" cy="743"/>
          </a:xfrm>
        </p:grpSpPr>
        <p:sp>
          <p:nvSpPr>
            <p:cNvPr id="34829" name="Rectangle 18"/>
            <p:cNvSpPr>
              <a:spLocks noChangeArrowheads="1"/>
            </p:cNvSpPr>
            <p:nvPr/>
          </p:nvSpPr>
          <p:spPr bwMode="auto">
            <a:xfrm>
              <a:off x="96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dirty="0">
                  <a:solidFill>
                    <a:prstClr val="black"/>
                  </a:solidFill>
                  <a:latin typeface="Arial" pitchFamily="34" charset="0"/>
                </a:rPr>
                <a:t>Solid</a:t>
              </a:r>
              <a:r>
                <a:rPr lang="en-US" baseline="-25000" dirty="0">
                  <a:solidFill>
                    <a:prstClr val="black"/>
                  </a:solidFill>
                  <a:latin typeface="Arial" pitchFamily="34" charset="0"/>
                </a:rPr>
                <a:t>1</a:t>
              </a:r>
            </a:p>
          </p:txBody>
        </p:sp>
        <p:sp>
          <p:nvSpPr>
            <p:cNvPr id="34830" name="Rectangle 19"/>
            <p:cNvSpPr>
              <a:spLocks noChangeArrowheads="1"/>
            </p:cNvSpPr>
            <p:nvPr/>
          </p:nvSpPr>
          <p:spPr bwMode="auto">
            <a:xfrm>
              <a:off x="1104" y="3072"/>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Fluid</a:t>
              </a:r>
              <a:r>
                <a:rPr lang="en-US" baseline="-25000">
                  <a:solidFill>
                    <a:prstClr val="black"/>
                  </a:solidFill>
                  <a:latin typeface="Arial" pitchFamily="34" charset="0"/>
                </a:rPr>
                <a:t>1</a:t>
              </a:r>
            </a:p>
          </p:txBody>
        </p:sp>
        <p:sp>
          <p:nvSpPr>
            <p:cNvPr id="34831" name="Rectangle 20"/>
            <p:cNvSpPr>
              <a:spLocks noChangeArrowheads="1"/>
            </p:cNvSpPr>
            <p:nvPr/>
          </p:nvSpPr>
          <p:spPr bwMode="auto">
            <a:xfrm>
              <a:off x="168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Solid</a:t>
              </a:r>
              <a:r>
                <a:rPr lang="en-US" baseline="-25000">
                  <a:solidFill>
                    <a:prstClr val="black"/>
                  </a:solidFill>
                  <a:latin typeface="Arial" pitchFamily="34" charset="0"/>
                </a:rPr>
                <a:t>2</a:t>
              </a:r>
            </a:p>
          </p:txBody>
        </p:sp>
        <p:sp>
          <p:nvSpPr>
            <p:cNvPr id="34832" name="Rectangle 21"/>
            <p:cNvSpPr>
              <a:spLocks noChangeArrowheads="1"/>
            </p:cNvSpPr>
            <p:nvPr/>
          </p:nvSpPr>
          <p:spPr bwMode="auto">
            <a:xfrm>
              <a:off x="1920" y="3072"/>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Fluid</a:t>
              </a:r>
              <a:r>
                <a:rPr lang="en-US" baseline="-25000">
                  <a:solidFill>
                    <a:prstClr val="black"/>
                  </a:solidFill>
                  <a:latin typeface="Arial" pitchFamily="34" charset="0"/>
                </a:rPr>
                <a:t>2</a:t>
              </a:r>
            </a:p>
          </p:txBody>
        </p:sp>
        <p:sp>
          <p:nvSpPr>
            <p:cNvPr id="34833" name="Rectangle 22"/>
            <p:cNvSpPr>
              <a:spLocks noChangeArrowheads="1"/>
            </p:cNvSpPr>
            <p:nvPr/>
          </p:nvSpPr>
          <p:spPr bwMode="auto">
            <a:xfrm>
              <a:off x="361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Solid</a:t>
              </a:r>
              <a:r>
                <a:rPr lang="en-US" baseline="-25000">
                  <a:solidFill>
                    <a:prstClr val="black"/>
                  </a:solidFill>
                  <a:latin typeface="Arial" pitchFamily="34" charset="0"/>
                </a:rPr>
                <a:t>n</a:t>
              </a:r>
            </a:p>
          </p:txBody>
        </p:sp>
        <p:sp>
          <p:nvSpPr>
            <p:cNvPr id="34834" name="Rectangle 23"/>
            <p:cNvSpPr>
              <a:spLocks noChangeArrowheads="1"/>
            </p:cNvSpPr>
            <p:nvPr/>
          </p:nvSpPr>
          <p:spPr bwMode="auto">
            <a:xfrm>
              <a:off x="3322" y="3072"/>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Fluid</a:t>
              </a:r>
              <a:r>
                <a:rPr lang="en-US" baseline="-25000">
                  <a:solidFill>
                    <a:prstClr val="black"/>
                  </a:solidFill>
                  <a:latin typeface="Arial" pitchFamily="34" charset="0"/>
                </a:rPr>
                <a:t>m</a:t>
              </a:r>
            </a:p>
          </p:txBody>
        </p:sp>
        <p:sp>
          <p:nvSpPr>
            <p:cNvPr id="34835" name="Text Box 24"/>
            <p:cNvSpPr txBox="1">
              <a:spLocks noChangeArrowheads="1"/>
            </p:cNvSpPr>
            <p:nvPr/>
          </p:nvSpPr>
          <p:spPr bwMode="auto">
            <a:xfrm>
              <a:off x="2630" y="3024"/>
              <a:ext cx="634" cy="239"/>
            </a:xfrm>
            <a:prstGeom prst="rect">
              <a:avLst/>
            </a:prstGeom>
            <a:noFill/>
            <a:ln w="9525">
              <a:noFill/>
              <a:miter lim="800000"/>
              <a:headEnd/>
              <a:tailEnd/>
            </a:ln>
          </p:spPr>
          <p:txBody>
            <a:bodyPr>
              <a:spAutoFit/>
            </a:bodyPr>
            <a:lstStyle/>
            <a:p>
              <a:pPr eaLnBrk="0" hangingPunct="0"/>
              <a:r>
                <a:rPr lang="en-US" b="1">
                  <a:solidFill>
                    <a:prstClr val="black"/>
                  </a:solidFill>
                  <a:latin typeface="Arial" pitchFamily="34" charset="0"/>
                </a:rPr>
                <a:t>.  .  .</a:t>
              </a:r>
            </a:p>
          </p:txBody>
        </p:sp>
        <p:sp>
          <p:nvSpPr>
            <p:cNvPr id="34836" name="Text Box 25"/>
            <p:cNvSpPr txBox="1">
              <a:spLocks noChangeArrowheads="1"/>
            </p:cNvSpPr>
            <p:nvPr/>
          </p:nvSpPr>
          <p:spPr bwMode="auto">
            <a:xfrm>
              <a:off x="1190" y="3239"/>
              <a:ext cx="103" cy="192"/>
            </a:xfrm>
            <a:prstGeom prst="rect">
              <a:avLst/>
            </a:prstGeom>
            <a:noFill/>
            <a:ln w="9525">
              <a:noFill/>
              <a:miter lim="800000"/>
              <a:headEnd/>
              <a:tailEnd/>
            </a:ln>
          </p:spPr>
          <p:txBody>
            <a:bodyPr wrap="none">
              <a:spAutoFit/>
            </a:bodyPr>
            <a:lstStyle/>
            <a:p>
              <a:pPr eaLnBrk="0" hangingPunct="0"/>
              <a:endParaRPr lang="en-US">
                <a:solidFill>
                  <a:prstClr val="black"/>
                </a:solidFill>
                <a:latin typeface="Arial" pitchFamily="34" charset="0"/>
              </a:endParaRPr>
            </a:p>
          </p:txBody>
        </p:sp>
        <p:sp>
          <p:nvSpPr>
            <p:cNvPr id="34837" name="Rectangle 26"/>
            <p:cNvSpPr>
              <a:spLocks noChangeArrowheads="1"/>
            </p:cNvSpPr>
            <p:nvPr/>
          </p:nvSpPr>
          <p:spPr bwMode="auto">
            <a:xfrm>
              <a:off x="240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solidFill>
                    <a:prstClr val="black"/>
                  </a:solidFill>
                  <a:latin typeface="Arial" pitchFamily="34" charset="0"/>
                </a:rPr>
                <a:t>Solid</a:t>
              </a:r>
              <a:r>
                <a:rPr lang="en-US" baseline="-25000">
                  <a:solidFill>
                    <a:prstClr val="black"/>
                  </a:solidFill>
                  <a:latin typeface="Arial" pitchFamily="34" charset="0"/>
                </a:rPr>
                <a:t>3</a:t>
              </a:r>
            </a:p>
          </p:txBody>
        </p:sp>
        <p:sp>
          <p:nvSpPr>
            <p:cNvPr id="34838" name="Text Box 27"/>
            <p:cNvSpPr txBox="1">
              <a:spLocks noChangeArrowheads="1"/>
            </p:cNvSpPr>
            <p:nvPr/>
          </p:nvSpPr>
          <p:spPr bwMode="auto">
            <a:xfrm>
              <a:off x="3034" y="2688"/>
              <a:ext cx="566" cy="239"/>
            </a:xfrm>
            <a:prstGeom prst="rect">
              <a:avLst/>
            </a:prstGeom>
            <a:noFill/>
            <a:ln w="9525">
              <a:noFill/>
              <a:miter lim="800000"/>
              <a:headEnd/>
              <a:tailEnd/>
            </a:ln>
          </p:spPr>
          <p:txBody>
            <a:bodyPr>
              <a:spAutoFit/>
            </a:bodyPr>
            <a:lstStyle/>
            <a:p>
              <a:pPr eaLnBrk="0" hangingPunct="0"/>
              <a:r>
                <a:rPr lang="en-US" b="1">
                  <a:solidFill>
                    <a:prstClr val="black"/>
                  </a:solidFill>
                  <a:latin typeface="Arial" pitchFamily="34" charset="0"/>
                </a:rPr>
                <a:t>.  .  .</a:t>
              </a:r>
            </a:p>
          </p:txBody>
        </p:sp>
      </p:grpSp>
      <p:pic>
        <p:nvPicPr>
          <p:cNvPr id="34828" name="Picture 5" descr="frm_3_v_s_30000.gif"/>
          <p:cNvPicPr>
            <a:picLocks noChangeAspect="1" noChangeArrowheads="1"/>
          </p:cNvPicPr>
          <p:nvPr/>
        </p:nvPicPr>
        <p:blipFill>
          <a:blip r:embed="rId3" cstate="print"/>
          <a:srcRect/>
          <a:stretch>
            <a:fillRect/>
          </a:stretch>
        </p:blipFill>
        <p:spPr bwMode="auto">
          <a:xfrm>
            <a:off x="6324600" y="2362200"/>
            <a:ext cx="2514600" cy="2514600"/>
          </a:xfrm>
          <a:prstGeom prst="rect">
            <a:avLst/>
          </a:prstGeom>
          <a:noFill/>
          <a:ln w="9525">
            <a:noFill/>
            <a:miter lim="800000"/>
            <a:headEnd/>
            <a:tailEnd/>
          </a:ln>
        </p:spPr>
      </p:pic>
      <p:sp>
        <p:nvSpPr>
          <p:cNvPr id="46" name="Slide Number Placeholder 7"/>
          <p:cNvSpPr>
            <a:spLocks noGrp="1"/>
          </p:cNvSpPr>
          <p:nvPr>
            <p:ph type="sldNum" sz="quarter" idx="12"/>
          </p:nvPr>
        </p:nvSpPr>
        <p:spPr>
          <a:xfrm>
            <a:off x="6553200" y="6356350"/>
            <a:ext cx="2133600" cy="365125"/>
          </a:xfrm>
        </p:spPr>
        <p:txBody>
          <a:bodyPr/>
          <a:lstStyle/>
          <a:p>
            <a:fld id="{3EF9F3CA-D42A-4F16-9502-7E916E4DA7FE}" type="slidenum">
              <a:rPr lang="en-US" smtClean="0">
                <a:solidFill>
                  <a:prstClr val="black">
                    <a:tint val="75000"/>
                  </a:prstClr>
                </a:solidFill>
                <a:latin typeface="Calibri"/>
              </a:rPr>
              <a:pPr/>
              <a:t>21</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840880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74638"/>
            <a:ext cx="8229600" cy="944562"/>
          </a:xfrm>
        </p:spPr>
        <p:txBody>
          <a:bodyPr/>
          <a:lstStyle/>
          <a:p>
            <a:r>
              <a:rPr lang="en-US" dirty="0" smtClean="0"/>
              <a:t>Compositionality</a:t>
            </a:r>
          </a:p>
        </p:txBody>
      </p:sp>
      <p:sp>
        <p:nvSpPr>
          <p:cNvPr id="25603" name="Content Placeholder 2"/>
          <p:cNvSpPr>
            <a:spLocks noGrp="1"/>
          </p:cNvSpPr>
          <p:nvPr>
            <p:ph idx="1"/>
          </p:nvPr>
        </p:nvSpPr>
        <p:spPr>
          <a:xfrm>
            <a:off x="304800" y="1295400"/>
            <a:ext cx="8458200" cy="5334000"/>
          </a:xfrm>
        </p:spPr>
        <p:txBody>
          <a:bodyPr>
            <a:normAutofit fontScale="85000" lnSpcReduction="10000"/>
          </a:bodyPr>
          <a:lstStyle/>
          <a:p>
            <a:r>
              <a:rPr lang="en-US" dirty="0" smtClean="0"/>
              <a:t>It is important to support parallel composition</a:t>
            </a:r>
          </a:p>
          <a:p>
            <a:pPr lvl="1"/>
            <a:r>
              <a:rPr lang="en-US" dirty="0" smtClean="0"/>
              <a:t>For multi-module, multi-physics, multi-paradigm applications…</a:t>
            </a:r>
          </a:p>
          <a:p>
            <a:r>
              <a:rPr lang="en-US" dirty="0" smtClean="0"/>
              <a:t>What I mean by parallel composition</a:t>
            </a:r>
          </a:p>
          <a:p>
            <a:pPr lvl="1"/>
            <a:r>
              <a:rPr lang="en-US" dirty="0"/>
              <a:t>B</a:t>
            </a:r>
            <a:r>
              <a:rPr lang="en-US" dirty="0" smtClean="0"/>
              <a:t> || C where B, C are independently developed modules</a:t>
            </a:r>
          </a:p>
          <a:p>
            <a:pPr lvl="1"/>
            <a:r>
              <a:rPr lang="en-US" dirty="0"/>
              <a:t>B</a:t>
            </a:r>
            <a:r>
              <a:rPr lang="en-US" dirty="0" smtClean="0"/>
              <a:t> is parallel module by itself, and so is C</a:t>
            </a:r>
          </a:p>
          <a:p>
            <a:pPr lvl="1"/>
            <a:r>
              <a:rPr lang="en-US" dirty="0" smtClean="0"/>
              <a:t>Programmers who wrote B were unaware of C </a:t>
            </a:r>
            <a:endParaRPr lang="en-US" dirty="0"/>
          </a:p>
          <a:p>
            <a:pPr lvl="1"/>
            <a:r>
              <a:rPr lang="en-US" dirty="0" smtClean="0"/>
              <a:t>No dependency between B and C</a:t>
            </a:r>
          </a:p>
          <a:p>
            <a:r>
              <a:rPr lang="en-US" dirty="0" smtClean="0"/>
              <a:t>This is not supported well by MPI</a:t>
            </a:r>
          </a:p>
          <a:p>
            <a:pPr lvl="1"/>
            <a:r>
              <a:rPr lang="en-US" dirty="0" smtClean="0"/>
              <a:t>Developers support it by breaking abstraction boundaries</a:t>
            </a:r>
          </a:p>
          <a:p>
            <a:pPr lvl="2"/>
            <a:r>
              <a:rPr lang="en-US" dirty="0" smtClean="0"/>
              <a:t>E.g., wildcard </a:t>
            </a:r>
            <a:r>
              <a:rPr lang="en-US" dirty="0" err="1" smtClean="0"/>
              <a:t>recvs</a:t>
            </a:r>
            <a:r>
              <a:rPr lang="en-US" dirty="0" smtClean="0"/>
              <a:t> in module A to process messages for module B</a:t>
            </a:r>
          </a:p>
          <a:p>
            <a:pPr lvl="1"/>
            <a:r>
              <a:rPr lang="en-US" dirty="0" smtClean="0"/>
              <a:t>Nor by </a:t>
            </a:r>
            <a:r>
              <a:rPr lang="en-US" dirty="0" err="1" smtClean="0"/>
              <a:t>OpenMP</a:t>
            </a:r>
            <a:r>
              <a:rPr lang="en-US" dirty="0" smtClean="0"/>
              <a:t> implementations: </a:t>
            </a:r>
          </a:p>
        </p:txBody>
      </p:sp>
      <p:sp>
        <p:nvSpPr>
          <p:cNvPr id="7" name="Date Placeholder 6"/>
          <p:cNvSpPr>
            <a:spLocks noGrp="1"/>
          </p:cNvSpPr>
          <p:nvPr>
            <p:ph type="dt" sz="half" idx="10"/>
          </p:nvPr>
        </p:nvSpPr>
        <p:spPr/>
        <p:txBody>
          <a:bodyPr/>
          <a:lstStyle/>
          <a:p>
            <a:fld id="{30C5B9AA-781F-F04F-A8CA-AC0EB812E865}" type="datetime1">
              <a:rPr lang="en-US" smtClean="0"/>
              <a:t>8/23/16</a:t>
            </a:fld>
            <a:endParaRPr lang="en-US" dirty="0"/>
          </a:p>
        </p:txBody>
      </p:sp>
      <p:sp>
        <p:nvSpPr>
          <p:cNvPr id="8" name="Slide Number Placeholder 7"/>
          <p:cNvSpPr>
            <a:spLocks noGrp="1"/>
          </p:cNvSpPr>
          <p:nvPr>
            <p:ph type="sldNum" sz="quarter" idx="12"/>
          </p:nvPr>
        </p:nvSpPr>
        <p:spPr/>
        <p:txBody>
          <a:bodyPr/>
          <a:lstStyle/>
          <a:p>
            <a:fld id="{3EF9F3CA-D42A-4F16-9502-7E916E4DA7FE}" type="slidenum">
              <a:rPr lang="en-US" smtClean="0"/>
              <a:pPr/>
              <a:t>22</a:t>
            </a:fld>
            <a:endParaRPr lang="en-US" dirty="0"/>
          </a:p>
        </p:txBody>
      </p:sp>
    </p:spTree>
    <p:extLst>
      <p:ext uri="{BB962C8B-B14F-4D97-AF65-F5344CB8AC3E}">
        <p14:creationId xmlns:p14="http://schemas.microsoft.com/office/powerpoint/2010/main" val="1779182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p:cNvSpPr>
            <a:spLocks noGrp="1"/>
          </p:cNvSpPr>
          <p:nvPr>
            <p:ph type="dt" sz="half" idx="10"/>
          </p:nvPr>
        </p:nvSpPr>
        <p:spPr/>
        <p:txBody>
          <a:bodyPr/>
          <a:lstStyle/>
          <a:p>
            <a:fld id="{23F14DCB-0EAD-8E41-99BA-EA7E646FDB21}" type="datetime1">
              <a:rPr lang="en-US" smtClean="0"/>
              <a:t>8/23/16</a:t>
            </a:fld>
            <a:endParaRPr lang="en-US" dirty="0"/>
          </a:p>
        </p:txBody>
      </p:sp>
      <p:sp>
        <p:nvSpPr>
          <p:cNvPr id="33" name="Slide Number Placeholder 32"/>
          <p:cNvSpPr>
            <a:spLocks noGrp="1"/>
          </p:cNvSpPr>
          <p:nvPr>
            <p:ph type="sldNum" sz="quarter" idx="12"/>
          </p:nvPr>
        </p:nvSpPr>
        <p:spPr/>
        <p:txBody>
          <a:bodyPr/>
          <a:lstStyle/>
          <a:p>
            <a:fld id="{BFFC72E0-3E7F-4709-B8DF-5EC8A0346E37}" type="slidenum">
              <a:rPr lang="en-US" smtClean="0"/>
              <a:pPr/>
              <a:t>23</a:t>
            </a:fld>
            <a:endParaRPr lang="en-US" dirty="0"/>
          </a:p>
        </p:txBody>
      </p:sp>
      <p:pic>
        <p:nvPicPr>
          <p:cNvPr id="26628" name="Picture 4" descr="parallelCompSiamPiece.JPG"/>
          <p:cNvPicPr>
            <a:picLocks noChangeAspect="1"/>
          </p:cNvPicPr>
          <p:nvPr/>
        </p:nvPicPr>
        <p:blipFill>
          <a:blip r:embed="rId3"/>
          <a:stretch>
            <a:fillRect/>
          </a:stretch>
        </p:blipFill>
        <p:spPr bwMode="auto">
          <a:xfrm>
            <a:off x="523040" y="2667000"/>
            <a:ext cx="2406732" cy="2438400"/>
          </a:xfrm>
          <a:prstGeom prst="rect">
            <a:avLst/>
          </a:prstGeom>
          <a:noFill/>
          <a:ln w="9525">
            <a:noFill/>
            <a:miter lim="800000"/>
            <a:headEnd/>
            <a:tailEnd/>
          </a:ln>
        </p:spPr>
      </p:pic>
      <p:sp>
        <p:nvSpPr>
          <p:cNvPr id="6" name="Rectangle 5"/>
          <p:cNvSpPr/>
          <p:nvPr/>
        </p:nvSpPr>
        <p:spPr>
          <a:xfrm>
            <a:off x="3505200" y="38862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6"/>
          <p:cNvSpPr/>
          <p:nvPr/>
        </p:nvSpPr>
        <p:spPr>
          <a:xfrm>
            <a:off x="3505200" y="3200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7"/>
          <p:cNvSpPr/>
          <p:nvPr/>
        </p:nvSpPr>
        <p:spPr>
          <a:xfrm>
            <a:off x="3505200" y="2057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p:cNvSpPr/>
          <p:nvPr/>
        </p:nvSpPr>
        <p:spPr>
          <a:xfrm>
            <a:off x="3505200" y="26670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p:cNvSpPr/>
          <p:nvPr/>
        </p:nvSpPr>
        <p:spPr>
          <a:xfrm>
            <a:off x="48006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ectangle 10"/>
          <p:cNvSpPr/>
          <p:nvPr/>
        </p:nvSpPr>
        <p:spPr>
          <a:xfrm>
            <a:off x="47244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11"/>
          <p:cNvSpPr/>
          <p:nvPr/>
        </p:nvSpPr>
        <p:spPr>
          <a:xfrm>
            <a:off x="37338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Rectangle 12"/>
          <p:cNvSpPr/>
          <p:nvPr/>
        </p:nvSpPr>
        <p:spPr>
          <a:xfrm>
            <a:off x="40386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a:xfrm>
            <a:off x="43434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5" name="Rectangle 14"/>
          <p:cNvSpPr/>
          <p:nvPr/>
        </p:nvSpPr>
        <p:spPr>
          <a:xfrm>
            <a:off x="44958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Rectangle 15"/>
          <p:cNvSpPr/>
          <p:nvPr/>
        </p:nvSpPr>
        <p:spPr>
          <a:xfrm>
            <a:off x="42672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16"/>
          <p:cNvSpPr/>
          <p:nvPr/>
        </p:nvSpPr>
        <p:spPr>
          <a:xfrm>
            <a:off x="38862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ectangle 17"/>
          <p:cNvSpPr/>
          <p:nvPr/>
        </p:nvSpPr>
        <p:spPr>
          <a:xfrm>
            <a:off x="41148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9" name="Rectangle 18"/>
          <p:cNvSpPr/>
          <p:nvPr/>
        </p:nvSpPr>
        <p:spPr>
          <a:xfrm>
            <a:off x="36576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
          <p:cNvSpPr/>
          <p:nvPr/>
        </p:nvSpPr>
        <p:spPr>
          <a:xfrm>
            <a:off x="35814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p:cNvSpPr/>
          <p:nvPr/>
        </p:nvSpPr>
        <p:spPr>
          <a:xfrm>
            <a:off x="38862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p:cNvSpPr/>
          <p:nvPr/>
        </p:nvSpPr>
        <p:spPr>
          <a:xfrm>
            <a:off x="41910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23"/>
          <p:cNvSpPr/>
          <p:nvPr/>
        </p:nvSpPr>
        <p:spPr>
          <a:xfrm>
            <a:off x="44196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 name="Rectangle 24"/>
          <p:cNvSpPr/>
          <p:nvPr/>
        </p:nvSpPr>
        <p:spPr>
          <a:xfrm>
            <a:off x="48768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Rectangle 25"/>
          <p:cNvSpPr/>
          <p:nvPr/>
        </p:nvSpPr>
        <p:spPr>
          <a:xfrm>
            <a:off x="4648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 name="Rectangle 26"/>
          <p:cNvSpPr/>
          <p:nvPr/>
        </p:nvSpPr>
        <p:spPr>
          <a:xfrm>
            <a:off x="48768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a:xfrm>
            <a:off x="5029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ectangle 28"/>
          <p:cNvSpPr/>
          <p:nvPr/>
        </p:nvSpPr>
        <p:spPr>
          <a:xfrm>
            <a:off x="45720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41910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1" name="Rectangle 30"/>
          <p:cNvSpPr/>
          <p:nvPr/>
        </p:nvSpPr>
        <p:spPr>
          <a:xfrm>
            <a:off x="3886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654" name="TextBox 31"/>
          <p:cNvSpPr txBox="1">
            <a:spLocks noChangeArrowheads="1"/>
          </p:cNvSpPr>
          <p:nvPr/>
        </p:nvSpPr>
        <p:spPr bwMode="auto">
          <a:xfrm>
            <a:off x="1371600" y="685800"/>
            <a:ext cx="4648200" cy="1077913"/>
          </a:xfrm>
          <a:prstGeom prst="rect">
            <a:avLst/>
          </a:prstGeom>
          <a:solidFill>
            <a:srgbClr val="CCFFFF"/>
          </a:solidFill>
          <a:ln w="9525">
            <a:noFill/>
            <a:miter lim="800000"/>
            <a:headEnd/>
            <a:tailEnd/>
          </a:ln>
        </p:spPr>
        <p:txBody>
          <a:bodyPr>
            <a:spAutoFit/>
          </a:bodyPr>
          <a:lstStyle/>
          <a:p>
            <a:r>
              <a:rPr lang="en-US" sz="2000" dirty="0">
                <a:latin typeface="+mn-lt"/>
                <a:ea typeface="ＭＳ Ｐゴシック"/>
                <a:cs typeface="ＭＳ Ｐゴシック"/>
              </a:rPr>
              <a:t>Without message-driven execution (and virtualization), you get either:</a:t>
            </a:r>
          </a:p>
          <a:p>
            <a:r>
              <a:rPr lang="en-US" dirty="0">
                <a:latin typeface="+mn-lt"/>
                <a:ea typeface="ＭＳ Ｐゴシック"/>
                <a:cs typeface="ＭＳ Ｐゴシック"/>
              </a:rPr>
              <a:t>Space-division</a:t>
            </a:r>
          </a:p>
        </p:txBody>
      </p:sp>
      <p:cxnSp>
        <p:nvCxnSpPr>
          <p:cNvPr id="3" name="Straight Arrow Connector 2"/>
          <p:cNvCxnSpPr/>
          <p:nvPr/>
        </p:nvCxnSpPr>
        <p:spPr>
          <a:xfrm>
            <a:off x="3657600" y="4800600"/>
            <a:ext cx="4114800" cy="0"/>
          </a:xfrm>
          <a:prstGeom prst="straightConnector1">
            <a:avLst/>
          </a:prstGeom>
          <a:ln w="19050">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5105400" y="4800600"/>
            <a:ext cx="914400" cy="400110"/>
          </a:xfrm>
          <a:prstGeom prst="rect">
            <a:avLst/>
          </a:prstGeom>
          <a:noFill/>
        </p:spPr>
        <p:txBody>
          <a:bodyPr wrap="square" rtlCol="0">
            <a:spAutoFit/>
          </a:bodyPr>
          <a:lstStyle/>
          <a:p>
            <a:r>
              <a:rPr lang="en-US" sz="2000" dirty="0" smtClean="0"/>
              <a:t>Time</a:t>
            </a:r>
            <a:endParaRPr lang="en-US" sz="2000" dirty="0"/>
          </a:p>
        </p:txBody>
      </p:sp>
      <p:sp>
        <p:nvSpPr>
          <p:cNvPr id="5" name="Oval 4"/>
          <p:cNvSpPr/>
          <p:nvPr/>
        </p:nvSpPr>
        <p:spPr>
          <a:xfrm>
            <a:off x="2057400" y="2819400"/>
            <a:ext cx="838200" cy="838200"/>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36" name="Oval 35"/>
          <p:cNvSpPr/>
          <p:nvPr/>
        </p:nvSpPr>
        <p:spPr>
          <a:xfrm>
            <a:off x="2057400" y="4114800"/>
            <a:ext cx="838200" cy="838200"/>
          </a:xfrm>
          <a:prstGeom prst="ellipse">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3844883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p:cNvSpPr>
            <a:spLocks noGrp="1"/>
          </p:cNvSpPr>
          <p:nvPr>
            <p:ph type="dt" sz="half" idx="10"/>
          </p:nvPr>
        </p:nvSpPr>
        <p:spPr/>
        <p:txBody>
          <a:bodyPr/>
          <a:lstStyle/>
          <a:p>
            <a:fld id="{36982413-A2D5-244A-8BB3-A7B92D50EAE6}" type="datetime1">
              <a:rPr lang="en-US" smtClean="0"/>
              <a:t>8/23/16</a:t>
            </a:fld>
            <a:endParaRPr lang="en-US" dirty="0"/>
          </a:p>
        </p:txBody>
      </p:sp>
      <p:sp>
        <p:nvSpPr>
          <p:cNvPr id="33" name="Slide Number Placeholder 32"/>
          <p:cNvSpPr>
            <a:spLocks noGrp="1"/>
          </p:cNvSpPr>
          <p:nvPr>
            <p:ph type="sldNum" sz="quarter" idx="12"/>
          </p:nvPr>
        </p:nvSpPr>
        <p:spPr/>
        <p:txBody>
          <a:bodyPr/>
          <a:lstStyle/>
          <a:p>
            <a:fld id="{BFFC72E0-3E7F-4709-B8DF-5EC8A0346E37}" type="slidenum">
              <a:rPr lang="en-US" smtClean="0"/>
              <a:pPr/>
              <a:t>24</a:t>
            </a:fld>
            <a:endParaRPr lang="en-US" dirty="0"/>
          </a:p>
        </p:txBody>
      </p:sp>
      <p:pic>
        <p:nvPicPr>
          <p:cNvPr id="27652" name="Picture 4" descr="parallelCompSiamPiece.JPG"/>
          <p:cNvPicPr>
            <a:picLocks noChangeAspect="1"/>
          </p:cNvPicPr>
          <p:nvPr/>
        </p:nvPicPr>
        <p:blipFill>
          <a:blip r:embed="rId2"/>
          <a:stretch>
            <a:fillRect/>
          </a:stretch>
        </p:blipFill>
        <p:spPr bwMode="auto">
          <a:xfrm>
            <a:off x="523040" y="2667000"/>
            <a:ext cx="2406732" cy="2438400"/>
          </a:xfrm>
          <a:prstGeom prst="rect">
            <a:avLst/>
          </a:prstGeom>
          <a:noFill/>
          <a:ln w="9525">
            <a:noFill/>
            <a:miter lim="800000"/>
            <a:headEnd/>
            <a:tailEnd/>
          </a:ln>
        </p:spPr>
      </p:pic>
      <p:sp>
        <p:nvSpPr>
          <p:cNvPr id="6" name="Rectangle 5"/>
          <p:cNvSpPr/>
          <p:nvPr/>
        </p:nvSpPr>
        <p:spPr>
          <a:xfrm>
            <a:off x="3505200" y="38862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6"/>
          <p:cNvSpPr/>
          <p:nvPr/>
        </p:nvSpPr>
        <p:spPr>
          <a:xfrm>
            <a:off x="3505200" y="3200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7"/>
          <p:cNvSpPr/>
          <p:nvPr/>
        </p:nvSpPr>
        <p:spPr>
          <a:xfrm>
            <a:off x="3505200" y="2057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p:cNvSpPr/>
          <p:nvPr/>
        </p:nvSpPr>
        <p:spPr>
          <a:xfrm>
            <a:off x="3505200" y="26670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p:cNvSpPr/>
          <p:nvPr/>
        </p:nvSpPr>
        <p:spPr>
          <a:xfrm>
            <a:off x="36576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ectangle 10"/>
          <p:cNvSpPr/>
          <p:nvPr/>
        </p:nvSpPr>
        <p:spPr>
          <a:xfrm>
            <a:off x="3657600" y="33528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11"/>
          <p:cNvSpPr/>
          <p:nvPr/>
        </p:nvSpPr>
        <p:spPr>
          <a:xfrm>
            <a:off x="37338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Rectangle 12"/>
          <p:cNvSpPr/>
          <p:nvPr/>
        </p:nvSpPr>
        <p:spPr>
          <a:xfrm>
            <a:off x="40386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a:xfrm>
            <a:off x="3962400" y="33528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5" name="Rectangle 14"/>
          <p:cNvSpPr/>
          <p:nvPr/>
        </p:nvSpPr>
        <p:spPr>
          <a:xfrm>
            <a:off x="3657600" y="40386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Rectangle 15"/>
          <p:cNvSpPr/>
          <p:nvPr/>
        </p:nvSpPr>
        <p:spPr>
          <a:xfrm>
            <a:off x="3886200" y="40386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16"/>
          <p:cNvSpPr/>
          <p:nvPr/>
        </p:nvSpPr>
        <p:spPr>
          <a:xfrm>
            <a:off x="38862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ectangle 17"/>
          <p:cNvSpPr/>
          <p:nvPr/>
        </p:nvSpPr>
        <p:spPr>
          <a:xfrm>
            <a:off x="41148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9" name="Rectangle 18"/>
          <p:cNvSpPr/>
          <p:nvPr/>
        </p:nvSpPr>
        <p:spPr>
          <a:xfrm>
            <a:off x="4724400" y="2819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
          <p:cNvSpPr/>
          <p:nvPr/>
        </p:nvSpPr>
        <p:spPr>
          <a:xfrm>
            <a:off x="4953000" y="2819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p:cNvSpPr/>
          <p:nvPr/>
        </p:nvSpPr>
        <p:spPr>
          <a:xfrm>
            <a:off x="4953000" y="2286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p:cNvSpPr/>
          <p:nvPr/>
        </p:nvSpPr>
        <p:spPr>
          <a:xfrm>
            <a:off x="43434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23"/>
          <p:cNvSpPr/>
          <p:nvPr/>
        </p:nvSpPr>
        <p:spPr>
          <a:xfrm>
            <a:off x="44196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 name="Rectangle 24"/>
          <p:cNvSpPr/>
          <p:nvPr/>
        </p:nvSpPr>
        <p:spPr>
          <a:xfrm>
            <a:off x="4495800" y="2286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Rectangle 25"/>
          <p:cNvSpPr/>
          <p:nvPr/>
        </p:nvSpPr>
        <p:spPr>
          <a:xfrm>
            <a:off x="4648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 name="Rectangle 26"/>
          <p:cNvSpPr/>
          <p:nvPr/>
        </p:nvSpPr>
        <p:spPr>
          <a:xfrm>
            <a:off x="48768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a:xfrm>
            <a:off x="4495800" y="2819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ectangle 28"/>
          <p:cNvSpPr/>
          <p:nvPr/>
        </p:nvSpPr>
        <p:spPr>
          <a:xfrm>
            <a:off x="45720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48768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1" name="Rectangle 30"/>
          <p:cNvSpPr/>
          <p:nvPr/>
        </p:nvSpPr>
        <p:spPr>
          <a:xfrm>
            <a:off x="4724400" y="2286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678" name="TextBox 31"/>
          <p:cNvSpPr txBox="1">
            <a:spLocks noChangeArrowheads="1"/>
          </p:cNvSpPr>
          <p:nvPr/>
        </p:nvSpPr>
        <p:spPr bwMode="auto">
          <a:xfrm>
            <a:off x="1371600" y="1219200"/>
            <a:ext cx="3733800" cy="461665"/>
          </a:xfrm>
          <a:prstGeom prst="rect">
            <a:avLst/>
          </a:prstGeom>
          <a:solidFill>
            <a:srgbClr val="CCFFFF"/>
          </a:solidFill>
          <a:ln w="9525">
            <a:noFill/>
            <a:miter lim="800000"/>
            <a:headEnd/>
            <a:tailEnd/>
          </a:ln>
        </p:spPr>
        <p:txBody>
          <a:bodyPr wrap="square">
            <a:spAutoFit/>
          </a:bodyPr>
          <a:lstStyle/>
          <a:p>
            <a:r>
              <a:rPr lang="en-US" sz="2000" dirty="0">
                <a:latin typeface="+mn-lt"/>
                <a:ea typeface="ＭＳ Ｐゴシック"/>
                <a:cs typeface="ＭＳ Ｐゴシック"/>
              </a:rPr>
              <a:t>OR: </a:t>
            </a:r>
            <a:r>
              <a:rPr lang="en-US" dirty="0" err="1">
                <a:latin typeface="+mn-lt"/>
                <a:ea typeface="ＭＳ Ｐゴシック"/>
                <a:cs typeface="ＭＳ Ｐゴシック"/>
              </a:rPr>
              <a:t>Sequentialization</a:t>
            </a:r>
            <a:endParaRPr lang="en-US" dirty="0">
              <a:latin typeface="+mn-lt"/>
              <a:ea typeface="ＭＳ Ｐゴシック"/>
              <a:cs typeface="ＭＳ Ｐゴシック"/>
            </a:endParaRPr>
          </a:p>
        </p:txBody>
      </p:sp>
      <p:cxnSp>
        <p:nvCxnSpPr>
          <p:cNvPr id="34" name="Straight Arrow Connector 33"/>
          <p:cNvCxnSpPr/>
          <p:nvPr/>
        </p:nvCxnSpPr>
        <p:spPr>
          <a:xfrm>
            <a:off x="3657600" y="4800600"/>
            <a:ext cx="4114800" cy="0"/>
          </a:xfrm>
          <a:prstGeom prst="straightConnector1">
            <a:avLst/>
          </a:prstGeom>
          <a:ln w="19050">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105400" y="4800600"/>
            <a:ext cx="914400" cy="400110"/>
          </a:xfrm>
          <a:prstGeom prst="rect">
            <a:avLst/>
          </a:prstGeom>
          <a:noFill/>
        </p:spPr>
        <p:txBody>
          <a:bodyPr wrap="square" rtlCol="0">
            <a:spAutoFit/>
          </a:bodyPr>
          <a:lstStyle/>
          <a:p>
            <a:r>
              <a:rPr lang="en-US" sz="2000" dirty="0" smtClean="0"/>
              <a:t>Time</a:t>
            </a:r>
            <a:endParaRPr lang="en-US" sz="2000" dirty="0"/>
          </a:p>
        </p:txBody>
      </p:sp>
      <p:sp>
        <p:nvSpPr>
          <p:cNvPr id="36" name="Oval 35"/>
          <p:cNvSpPr/>
          <p:nvPr/>
        </p:nvSpPr>
        <p:spPr>
          <a:xfrm>
            <a:off x="2057400" y="2819400"/>
            <a:ext cx="838200" cy="838200"/>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37" name="Oval 36"/>
          <p:cNvSpPr/>
          <p:nvPr/>
        </p:nvSpPr>
        <p:spPr>
          <a:xfrm>
            <a:off x="2057400" y="4114800"/>
            <a:ext cx="838200" cy="838200"/>
          </a:xfrm>
          <a:prstGeom prst="ellipse">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657912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3505200" y="38862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5" name="Rectangle 44"/>
          <p:cNvSpPr/>
          <p:nvPr/>
        </p:nvSpPr>
        <p:spPr>
          <a:xfrm>
            <a:off x="3505200" y="3200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3" name="Rectangle 42"/>
          <p:cNvSpPr/>
          <p:nvPr/>
        </p:nvSpPr>
        <p:spPr>
          <a:xfrm>
            <a:off x="3505200" y="2057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4" name="Rectangle 43"/>
          <p:cNvSpPr/>
          <p:nvPr/>
        </p:nvSpPr>
        <p:spPr>
          <a:xfrm>
            <a:off x="3505200" y="26670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9" name="Date Placeholder 38"/>
          <p:cNvSpPr>
            <a:spLocks noGrp="1"/>
          </p:cNvSpPr>
          <p:nvPr>
            <p:ph type="dt" sz="half" idx="10"/>
          </p:nvPr>
        </p:nvSpPr>
        <p:spPr/>
        <p:txBody>
          <a:bodyPr/>
          <a:lstStyle/>
          <a:p>
            <a:fld id="{E46BEF48-8177-F145-A2A9-FFE3978B6EE3}" type="datetime1">
              <a:rPr lang="en-US" smtClean="0"/>
              <a:t>8/23/16</a:t>
            </a:fld>
            <a:endParaRPr lang="en-US" dirty="0"/>
          </a:p>
        </p:txBody>
      </p:sp>
      <p:sp>
        <p:nvSpPr>
          <p:cNvPr id="40" name="Slide Number Placeholder 39"/>
          <p:cNvSpPr>
            <a:spLocks noGrp="1"/>
          </p:cNvSpPr>
          <p:nvPr>
            <p:ph type="sldNum" sz="quarter" idx="12"/>
          </p:nvPr>
        </p:nvSpPr>
        <p:spPr/>
        <p:txBody>
          <a:bodyPr/>
          <a:lstStyle/>
          <a:p>
            <a:fld id="{BFFC72E0-3E7F-4709-B8DF-5EC8A0346E37}" type="slidenum">
              <a:rPr lang="en-US" smtClean="0"/>
              <a:pPr/>
              <a:t>25</a:t>
            </a:fld>
            <a:endParaRPr lang="en-US" dirty="0"/>
          </a:p>
        </p:txBody>
      </p:sp>
      <p:pic>
        <p:nvPicPr>
          <p:cNvPr id="35848" name="Picture 4" descr="parallelCompSiamPiece.JPG"/>
          <p:cNvPicPr>
            <a:picLocks noChangeAspect="1"/>
          </p:cNvPicPr>
          <p:nvPr/>
        </p:nvPicPr>
        <p:blipFill>
          <a:blip r:embed="rId2"/>
          <a:stretch>
            <a:fillRect/>
          </a:stretch>
        </p:blipFill>
        <p:spPr bwMode="auto">
          <a:xfrm>
            <a:off x="523040" y="2667000"/>
            <a:ext cx="2406732" cy="2438400"/>
          </a:xfrm>
          <a:prstGeom prst="rect">
            <a:avLst/>
          </a:prstGeom>
          <a:noFill/>
          <a:ln w="9525">
            <a:noFill/>
            <a:miter lim="800000"/>
            <a:headEnd/>
            <a:tailEnd/>
          </a:ln>
        </p:spPr>
      </p:pic>
      <p:sp>
        <p:nvSpPr>
          <p:cNvPr id="35849" name="TextBox 5"/>
          <p:cNvSpPr txBox="1">
            <a:spLocks noChangeArrowheads="1"/>
          </p:cNvSpPr>
          <p:nvPr/>
        </p:nvSpPr>
        <p:spPr bwMode="auto">
          <a:xfrm>
            <a:off x="1600200" y="1066800"/>
            <a:ext cx="6172200" cy="461963"/>
          </a:xfrm>
          <a:prstGeom prst="rect">
            <a:avLst/>
          </a:prstGeom>
          <a:solidFill>
            <a:srgbClr val="CCFFFF"/>
          </a:solidFill>
          <a:ln w="9525">
            <a:noFill/>
            <a:miter lim="800000"/>
            <a:headEnd/>
            <a:tailEnd/>
          </a:ln>
        </p:spPr>
        <p:txBody>
          <a:bodyPr>
            <a:spAutoFit/>
          </a:bodyPr>
          <a:lstStyle/>
          <a:p>
            <a:pPr algn="ctr"/>
            <a:r>
              <a:rPr lang="en-US" dirty="0">
                <a:latin typeface="+mn-lt"/>
                <a:ea typeface="ＭＳ Ｐゴシック"/>
                <a:cs typeface="ＭＳ Ｐゴシック"/>
              </a:rPr>
              <a:t>Parallel Composition: A1; (B || C ); A2</a:t>
            </a:r>
          </a:p>
        </p:txBody>
      </p:sp>
      <p:sp>
        <p:nvSpPr>
          <p:cNvPr id="7" name="Rectangle 6"/>
          <p:cNvSpPr/>
          <p:nvPr/>
        </p:nvSpPr>
        <p:spPr>
          <a:xfrm>
            <a:off x="2514600" y="29718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a:xfrm>
            <a:off x="2362200" y="3048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5" name="Rectangle 14"/>
          <p:cNvSpPr/>
          <p:nvPr/>
        </p:nvSpPr>
        <p:spPr>
          <a:xfrm>
            <a:off x="2209800" y="3200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
          <p:cNvSpPr/>
          <p:nvPr/>
        </p:nvSpPr>
        <p:spPr>
          <a:xfrm>
            <a:off x="2209800" y="3429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p:cNvSpPr/>
          <p:nvPr/>
        </p:nvSpPr>
        <p:spPr>
          <a:xfrm>
            <a:off x="2743200" y="3200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p:cNvSpPr/>
          <p:nvPr/>
        </p:nvSpPr>
        <p:spPr>
          <a:xfrm>
            <a:off x="2590800" y="32766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23"/>
          <p:cNvSpPr/>
          <p:nvPr/>
        </p:nvSpPr>
        <p:spPr>
          <a:xfrm>
            <a:off x="2514600" y="3429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 name="Rectangle 24"/>
          <p:cNvSpPr/>
          <p:nvPr/>
        </p:nvSpPr>
        <p:spPr>
          <a:xfrm>
            <a:off x="2438400" y="3581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Rectangle 25"/>
          <p:cNvSpPr/>
          <p:nvPr/>
        </p:nvSpPr>
        <p:spPr>
          <a:xfrm>
            <a:off x="2438400" y="42672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 name="Rectangle 26"/>
          <p:cNvSpPr/>
          <p:nvPr/>
        </p:nvSpPr>
        <p:spPr>
          <a:xfrm>
            <a:off x="2209800" y="4724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a:xfrm>
            <a:off x="2133600" y="4495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ectangle 28"/>
          <p:cNvSpPr/>
          <p:nvPr/>
        </p:nvSpPr>
        <p:spPr>
          <a:xfrm>
            <a:off x="2514600" y="4724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2286000" y="4343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1" name="Rectangle 30"/>
          <p:cNvSpPr/>
          <p:nvPr/>
        </p:nvSpPr>
        <p:spPr>
          <a:xfrm>
            <a:off x="2667000" y="4495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2" name="Rectangle 31"/>
          <p:cNvSpPr/>
          <p:nvPr/>
        </p:nvSpPr>
        <p:spPr>
          <a:xfrm>
            <a:off x="2590800" y="4343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3" name="Rectangle 32"/>
          <p:cNvSpPr/>
          <p:nvPr/>
        </p:nvSpPr>
        <p:spPr>
          <a:xfrm>
            <a:off x="2362200" y="4572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 name="Rectangle 33"/>
          <p:cNvSpPr/>
          <p:nvPr/>
        </p:nvSpPr>
        <p:spPr>
          <a:xfrm>
            <a:off x="2362200" y="4800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5" name="Rectangle 34"/>
          <p:cNvSpPr/>
          <p:nvPr/>
        </p:nvSpPr>
        <p:spPr>
          <a:xfrm>
            <a:off x="2209800" y="42672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 name="Rectangle 35"/>
          <p:cNvSpPr/>
          <p:nvPr/>
        </p:nvSpPr>
        <p:spPr>
          <a:xfrm>
            <a:off x="2286000" y="4419600"/>
            <a:ext cx="76200" cy="76200"/>
          </a:xfrm>
          <a:prstGeom prst="rect">
            <a:avLst/>
          </a:prstGeom>
          <a:solidFill>
            <a:srgbClr val="FF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7" name="Rectangle 36"/>
          <p:cNvSpPr/>
          <p:nvPr/>
        </p:nvSpPr>
        <p:spPr>
          <a:xfrm>
            <a:off x="2667000" y="46482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5870" name="TextBox 49"/>
          <p:cNvSpPr txBox="1">
            <a:spLocks noChangeArrowheads="1"/>
          </p:cNvSpPr>
          <p:nvPr/>
        </p:nvSpPr>
        <p:spPr bwMode="auto">
          <a:xfrm>
            <a:off x="990600" y="5105400"/>
            <a:ext cx="5334000" cy="1200329"/>
          </a:xfrm>
          <a:prstGeom prst="rect">
            <a:avLst/>
          </a:prstGeom>
          <a:solidFill>
            <a:srgbClr val="CCFFFF"/>
          </a:solidFill>
          <a:ln w="9525">
            <a:noFill/>
            <a:miter lim="800000"/>
            <a:headEnd/>
            <a:tailEnd/>
          </a:ln>
        </p:spPr>
        <p:txBody>
          <a:bodyPr>
            <a:spAutoFit/>
          </a:bodyPr>
          <a:lstStyle/>
          <a:p>
            <a:pPr marL="0" lvl="1"/>
            <a:r>
              <a:rPr lang="en-US" sz="1800" dirty="0">
                <a:latin typeface="+mn-lt"/>
                <a:ea typeface="ＭＳ Ｐゴシック"/>
                <a:cs typeface="ＭＳ Ｐゴシック"/>
              </a:rPr>
              <a:t>Recall: Different modules, written in different languages/paradigms, can overlap in time and on processors, without programmer having to worry about this explicitly</a:t>
            </a:r>
          </a:p>
        </p:txBody>
      </p:sp>
    </p:spTree>
    <p:extLst>
      <p:ext uri="{BB962C8B-B14F-4D97-AF65-F5344CB8AC3E}">
        <p14:creationId xmlns:p14="http://schemas.microsoft.com/office/powerpoint/2010/main" val="1254612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6.66667E-6 4.16281E-7 C 0.00591 -0.02035 0.01181 -0.04048 0.02587 -0.07563 C 0.03994 -0.11078 0.06424 -0.18872 0.08386 -0.21046 C 0.10348 -0.2322 0.12327 -0.21901 0.14306 -0.2056 " pathEditMode="relative" ptsTypes="aaaA">
                                      <p:cBhvr>
                                        <p:cTn id="6" dur="2000" fill="hold"/>
                                        <p:tgtEl>
                                          <p:spTgt spid="2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125 -0.00509 C 0.00139 -0.06042 0.01528 -0.11551 0.03681 -0.1382 C 0.05833 -0.16111 0.08767 -0.15208 0.11701 -0.14306 " pathEditMode="relative" rAng="0" ptsTypes="aaA">
                                      <p:cBhvr>
                                        <p:cTn id="8" dur="2000" fill="hold"/>
                                        <p:tgtEl>
                                          <p:spTgt spid="32"/>
                                        </p:tgtEl>
                                        <p:attrNameLst>
                                          <p:attrName>ppt_x</p:attrName>
                                          <p:attrName>ppt_y</p:attrName>
                                        </p:attrNameLst>
                                      </p:cBhvr>
                                      <p:rCtr x="6500" y="-7800"/>
                                    </p:animMotion>
                                  </p:childTnLst>
                                </p:cTn>
                              </p:par>
                              <p:par>
                                <p:cTn id="9" presetID="0" presetClass="path" presetSubtype="0" accel="50000" decel="50000" fill="hold" grpId="0" nodeType="withEffect">
                                  <p:stCondLst>
                                    <p:cond delay="0"/>
                                  </p:stCondLst>
                                  <p:childTnLst>
                                    <p:animMotion origin="layout" path="M 0.02083 -0.03032 C 0.02552 -0.03842 0.03021 -0.04629 0.05174 -0.05509 C 0.07326 -0.06389 0.1309 -0.0824 0.15035 -0.08287 C 0.16979 -0.08333 0.16615 -0.06227 0.16892 -0.05833 " pathEditMode="relative" rAng="0" ptsTypes="aaaA">
                                      <p:cBhvr>
                                        <p:cTn id="10" dur="2000" fill="hold"/>
                                        <p:tgtEl>
                                          <p:spTgt spid="23"/>
                                        </p:tgtEl>
                                        <p:attrNameLst>
                                          <p:attrName>ppt_x</p:attrName>
                                          <p:attrName>ppt_y</p:attrName>
                                        </p:attrNameLst>
                                      </p:cBhvr>
                                      <p:rCtr x="7400" y="-2700"/>
                                    </p:animMotion>
                                  </p:childTnLst>
                                </p:cTn>
                              </p:par>
                              <p:par>
                                <p:cTn id="11" presetID="0" presetClass="path" presetSubtype="0" accel="50000" decel="50000" fill="hold" grpId="0" nodeType="withEffect">
                                  <p:stCondLst>
                                    <p:cond delay="0"/>
                                  </p:stCondLst>
                                  <p:childTnLst>
                                    <p:animMotion origin="layout" path="M 0.01528 -0.05111 C 0.02778 -0.08857 0.04028 -0.12604 0.04497 -0.1531 C 0.04966 -0.18016 0.04445 -0.18293 0.04375 -0.21392 C 0.04306 -0.24491 0.0323 -0.31337 0.04115 -0.33904 C 0.05 -0.36471 0.08577 -0.36656 0.0967 -0.36864 C 0.10764 -0.37072 0.10504 -0.35499 0.1066 -0.35222 " pathEditMode="relative" ptsTypes="aaaaaA">
                                      <p:cBhvr>
                                        <p:cTn id="12" dur="2000" fill="hold"/>
                                        <p:tgtEl>
                                          <p:spTgt spid="3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174 -0.05989 C 0.01597 -0.0784 0.03021 -0.0969 0.05729 -0.1043 C 0.08438 -0.1117 0.14583 -0.10083 0.16458 -0.1043 C 0.18333 -0.10777 0.17639 -0.11679 0.16962 -0.12557 " pathEditMode="relative" ptsTypes="aaaA">
                                      <p:cBhvr>
                                        <p:cTn id="14" dur="2000" fill="hold"/>
                                        <p:tgtEl>
                                          <p:spTgt spid="14"/>
                                        </p:tgtEl>
                                        <p:attrNameLst>
                                          <p:attrName>ppt_x</p:attrName>
                                          <p:attrName>ppt_y</p:attrName>
                                        </p:attrNameLst>
                                      </p:cBhvr>
                                    </p:animMotion>
                                  </p:childTnLst>
                                </p:cTn>
                              </p:par>
                              <p:par>
                                <p:cTn id="15" presetID="0" presetClass="path" presetSubtype="0" accel="50000" decel="50000" fill="hold" grpId="1" nodeType="withEffect">
                                  <p:stCondLst>
                                    <p:cond delay="0"/>
                                  </p:stCondLst>
                                  <p:childTnLst>
                                    <p:animMotion origin="layout" path="M 0.00417 0.00556 C 0.02552 0.01505 0.04688 0.02454 0.06719 0.02685 C 0.0875 0.02917 0.11111 0.01435 0.12639 0.01875 C 0.14167 0.02315 0.15 0.03819 0.15851 0.05324 " pathEditMode="relative" rAng="0" ptsTypes="aaaA">
                                      <p:cBhvr>
                                        <p:cTn id="16" dur="2000" fill="hold"/>
                                        <p:tgtEl>
                                          <p:spTgt spid="14"/>
                                        </p:tgtEl>
                                        <p:attrNameLst>
                                          <p:attrName>ppt_x</p:attrName>
                                          <p:attrName>ppt_y</p:attrName>
                                        </p:attrNameLst>
                                      </p:cBhvr>
                                      <p:rCtr x="7700" y="2400"/>
                                    </p:animMotion>
                                  </p:childTnLst>
                                </p:cTn>
                              </p:par>
                              <p:par>
                                <p:cTn id="17" presetID="0" presetClass="path" presetSubtype="0" accel="50000" decel="50000" fill="hold" grpId="0" nodeType="withEffect">
                                  <p:stCondLst>
                                    <p:cond delay="0"/>
                                  </p:stCondLst>
                                  <p:childTnLst>
                                    <p:animMotion origin="layout" path="M 7.5E-6 3.33333E-6 C 0.01442 0.02731 0.02883 0.05463 0.04428 0.07222 C 0.05973 0.08981 0.0724 0.09768 0.09324 0.10555 C 0.11407 0.11342 0.15504 0.11505 0.1698 0.11944 C 0.18455 0.12384 0.18334 0.12778 0.1823 0.13194 " pathEditMode="relative" ptsTypes="aaaaA">
                                      <p:cBhvr>
                                        <p:cTn id="18" dur="2000" fill="hold"/>
                                        <p:tgtEl>
                                          <p:spTgt spid="15"/>
                                        </p:tgtEl>
                                        <p:attrNameLst>
                                          <p:attrName>ppt_x</p:attrName>
                                          <p:attrName>ppt_y</p:attrName>
                                        </p:attrNameLst>
                                      </p:cBhvr>
                                    </p:animMotion>
                                  </p:childTnLst>
                                </p:cTn>
                              </p:par>
                              <p:par>
                                <p:cTn id="19" presetID="0" presetClass="path" presetSubtype="0" accel="50000" decel="50000" fill="hold" grpId="1" nodeType="withEffect">
                                  <p:stCondLst>
                                    <p:cond delay="0"/>
                                  </p:stCondLst>
                                  <p:childTnLst>
                                    <p:animMotion origin="layout" path="M 0.0375 0.00625 C 0.04705 0.00787 0.05677 0.00973 0.07135 0.00973 C 0.08594 0.00973 0.10642 0.00556 0.125 0.00556 C 0.14358 0.00556 0.17413 0.00695 0.18281 0.00903 C 0.19149 0.01111 0.1842 0.01482 0.17708 0.01875 " pathEditMode="relative" rAng="0" ptsTypes="aaaaA">
                                      <p:cBhvr>
                                        <p:cTn id="20" dur="2000" fill="hold"/>
                                        <p:tgtEl>
                                          <p:spTgt spid="23"/>
                                        </p:tgtEl>
                                        <p:attrNameLst>
                                          <p:attrName>ppt_x</p:attrName>
                                          <p:attrName>ppt_y</p:attrName>
                                        </p:attrNameLst>
                                      </p:cBhvr>
                                      <p:rCtr x="7700" y="600"/>
                                    </p:animMotion>
                                  </p:childTnLst>
                                </p:cTn>
                              </p:par>
                              <p:par>
                                <p:cTn id="21" presetID="0" presetClass="path" presetSubtype="0" accel="50000" decel="50000" fill="hold" grpId="0" nodeType="withEffect">
                                  <p:stCondLst>
                                    <p:cond delay="0"/>
                                  </p:stCondLst>
                                  <p:childTnLst>
                                    <p:animMotion origin="layout" path="M 0.00365 -0.01111 C 0.0066 -0.01528 0.00973 -0.01922 0.01615 -0.02153 C 0.02257 -0.02384 0.02414 -0.02431 0.04271 -0.025 C 0.06129 -0.0257 0.10903 -0.0257 0.12761 -0.0257 C 0.14618 -0.0257 0.15035 -0.0257 0.15469 -0.0257 " pathEditMode="relative" ptsTypes="aaaaA">
                                      <p:cBhvr>
                                        <p:cTn id="22" dur="2000" fill="hold"/>
                                        <p:tgtEl>
                                          <p:spTgt spid="3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3.33333E-6 6.66667E-6 C 0.00503 -0.00694 0.01007 -0.01365 0.02083 -0.02708 C 0.0316 -0.0405 0.04444 -0.06851 0.06406 -0.08055 C 0.08368 -0.09259 0.12326 -0.08819 0.13802 -0.09861 C 0.15278 -0.10902 0.1526 -0.12615 0.1526 -0.14305 " pathEditMode="relative" ptsTypes="aaaaA">
                                      <p:cBhvr>
                                        <p:cTn id="24" dur="2000" fill="hold"/>
                                        <p:tgtEl>
                                          <p:spTgt spid="22"/>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01355 0.00347 C 0.03907 0.01157 0.06459 0.01967 0.08646 0.02638 C 0.10834 0.0331 0.125 0.03379 0.14532 0.04375 C 0.16563 0.0537 0.19792 0.07754 0.20886 0.08611 C 0.2198 0.09467 0.21528 0.0949 0.21094 0.09513 " pathEditMode="relative" ptsTypes="aaaaA">
                                      <p:cBhvr>
                                        <p:cTn id="26" dur="2000" fill="hold"/>
                                        <p:tgtEl>
                                          <p:spTgt spid="21"/>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02083 -0.00649 C 0.03298 -0.0007 0.04514 0.00532 0.06198 -0.01135 C 0.07882 -0.02801 0.10607 -0.08565 0.12239 -0.10649 C 0.13871 -0.12732 0.14566 -0.1338 0.16041 -0.13635 C 0.17517 -0.13889 0.2033 -0.12917 0.21146 -0.12176 C 0.21961 -0.11436 0.20972 -0.0963 0.20937 -0.09121 " pathEditMode="relative" rAng="0" ptsTypes="aaaaaA">
                                      <p:cBhvr>
                                        <p:cTn id="28" dur="2000" fill="hold"/>
                                        <p:tgtEl>
                                          <p:spTgt spid="24"/>
                                        </p:tgtEl>
                                        <p:attrNameLst>
                                          <p:attrName>ppt_x</p:attrName>
                                          <p:attrName>ppt_y</p:attrName>
                                        </p:attrNameLst>
                                      </p:cBhvr>
                                      <p:rCtr x="9900" y="-6000"/>
                                    </p:animMotion>
                                  </p:childTnLst>
                                </p:cTn>
                              </p:par>
                              <p:par>
                                <p:cTn id="29" presetID="0" presetClass="path" presetSubtype="0" accel="50000" decel="50000" fill="hold" grpId="0" nodeType="withEffect">
                                  <p:stCondLst>
                                    <p:cond delay="0"/>
                                  </p:stCondLst>
                                  <p:childTnLst>
                                    <p:animMotion origin="layout" path="M 5E-6 1.11111E-6 C 0.0132 -0.00186 0.02657 -0.00348 0.0547 -0.00209 C 0.08282 -0.0007 0.13786 0.00509 0.16876 0.00833 C 0.19966 0.01157 0.22223 0.00648 0.24011 0.01736 C 0.25799 0.02824 0.26668 0.05092 0.27553 0.07361 " pathEditMode="relative" ptsTypes="aaaaA">
                                      <p:cBhvr>
                                        <p:cTn id="30" dur="2000" fill="hold"/>
                                        <p:tgtEl>
                                          <p:spTgt spid="25"/>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7.5E-6 -2.22222E-6 C 0.04496 -0.00417 0.0901 -0.0081 0.11927 -0.00764 C 0.14843 -0.00717 0.15642 0.00556 0.17552 0.00347 C 0.19461 0.00139 0.22187 -0.01204 0.23385 -0.02014 C 0.24583 -0.02824 0.24652 -0.03704 0.24739 -0.04583 " pathEditMode="relative" ptsTypes="aaaaA">
                                      <p:cBhvr>
                                        <p:cTn id="32" dur="2000" fill="hold"/>
                                        <p:tgtEl>
                                          <p:spTgt spid="30"/>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416 0.00417 C 0.00573 -0.01296 0.00746 -0.03009 0.01146 -0.04444 C 0.01545 -0.0588 0.00521 -0.07176 0.02812 -0.08264 C 0.05104 -0.09352 0.12326 -0.09861 0.14896 -0.10972 C 0.17465 -0.12083 0.17864 -0.13542 0.18281 -0.15 " pathEditMode="relative" rAng="0" ptsTypes="aaaaA">
                                      <p:cBhvr>
                                        <p:cTn id="34" dur="2000" fill="hold"/>
                                        <p:tgtEl>
                                          <p:spTgt spid="36"/>
                                        </p:tgtEl>
                                        <p:attrNameLst>
                                          <p:attrName>ppt_x</p:attrName>
                                          <p:attrName>ppt_y</p:attrName>
                                        </p:attrNameLst>
                                      </p:cBhvr>
                                      <p:rCtr x="8900" y="-7700"/>
                                    </p:animMotion>
                                  </p:childTnLst>
                                </p:cTn>
                              </p:par>
                              <p:par>
                                <p:cTn id="35" presetID="0" presetClass="path" presetSubtype="0" accel="50000" decel="50000" fill="hold" grpId="0" nodeType="withEffect">
                                  <p:stCondLst>
                                    <p:cond delay="0"/>
                                  </p:stCondLst>
                                  <p:childTnLst>
                                    <p:animMotion origin="layout" path="M -4.16667E-6 -1.11111E-6 C -4.16667E-6 0.0044 -4.16667E-6 0.00903 0.01459 0.01459 C 0.02917 0.02014 0.06875 0.06459 0.0875 0.03403 C 0.10625 0.00347 0.11129 -0.1125 0.12709 -0.16875 C 0.14289 -0.225 0.17448 -0.27477 0.18282 -0.30347 C 0.19115 -0.33217 0.17796 -0.33426 0.17709 -0.34028 " pathEditMode="relative" ptsTypes="aaaaaA">
                                      <p:cBhvr>
                                        <p:cTn id="36" dur="2000" fill="hold"/>
                                        <p:tgtEl>
                                          <p:spTgt spid="28"/>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6.66667E-6 5.55556E-6 C 0.00782 -0.0155 0.01563 -0.03078 0.04584 -0.05347 C 0.07605 -0.07615 0.14758 -0.11203 0.18074 -0.13541 C 0.2139 -0.15879 0.24862 -0.1787 0.2448 -0.19374 C 0.24098 -0.20879 0.17535 -0.21666 0.15782 -0.22569 C 0.14028 -0.23472 0.13994 -0.24143 0.13959 -0.24791 " pathEditMode="relative" ptsTypes="aaaaaA">
                                      <p:cBhvr>
                                        <p:cTn id="38" dur="2000" fill="hold"/>
                                        <p:tgtEl>
                                          <p:spTgt spid="31"/>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C 0.0184 0.00416 0.03681 0.00833 0.06094 0.00833 C 0.08507 0.00833 0.12674 0.0074 0.14531 0 C 0.16389 -0.00741 0.16267 -0.0051 0.1724 -0.03612 C 0.18212 -0.06713 0.19288 -0.12662 0.20365 -0.18612 " pathEditMode="relative" ptsTypes="aaaaA">
                                      <p:cBhvr>
                                        <p:cTn id="40" dur="2000" fill="hold"/>
                                        <p:tgtEl>
                                          <p:spTgt spid="37"/>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2.5E-6 2.22222E-6 C -0.01371 -0.01481 -0.02726 -0.0294 -0.03021 -0.08611 C -0.03316 -0.14282 -0.04566 -0.28773 -0.01823 -0.34097 C 0.0092 -0.39421 0.09132 -0.40301 0.1349 -0.40625 C 0.17847 -0.40949 0.22517 -0.36759 0.24323 -0.35972 " pathEditMode="relative" ptsTypes="aaaaA">
                                      <p:cBhvr>
                                        <p:cTn id="42" dur="2000" fill="hold"/>
                                        <p:tgtEl>
                                          <p:spTgt spid="27"/>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00313 0.00902 C 0.04253 0.01157 0.08212 0.01435 0.10833 0.00625 C 0.13455 -0.00186 0.13594 0.00995 0.16042 -0.03959 C 0.1849 -0.08912 0.23906 -0.24908 0.25469 -0.29098 " pathEditMode="relative" ptsTypes="aaaA">
                                      <p:cBhvr>
                                        <p:cTn id="44" dur="2000" fill="hold"/>
                                        <p:tgtEl>
                                          <p:spTgt spid="34"/>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8.33333E-7 -3.33333E-6 C 0.00729 -0.01528 0.01475 -0.03032 0.02968 -0.04097 C 0.04461 -0.05162 0.0559 -0.05856 0.08906 -0.06319 C 0.12222 -0.06782 0.20486 -0.06157 0.22864 -0.06944 C 0.25243 -0.07731 0.24236 -0.09398 0.23229 -0.11041 " pathEditMode="relative" ptsTypes="aaaaA">
                                      <p:cBhvr>
                                        <p:cTn id="46" dur="2000" fill="hold"/>
                                        <p:tgtEl>
                                          <p:spTgt spid="7"/>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3.05556E-6 5.18519E-6 C 0.1276 0.00695 0.25538 0.01413 0.30208 -0.02939 C 0.34878 -0.07291 0.28524 -0.22291 0.28073 -0.26064 C 0.27621 -0.29837 0.27534 -0.27684 0.27448 -0.25532 " pathEditMode="relative" ptsTypes="aaaA">
                                      <p:cBhvr>
                                        <p:cTn id="48" dur="2000" fill="hold"/>
                                        <p:tgtEl>
                                          <p:spTgt spid="33"/>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2.5E-6 2.22222E-6 C 0.0224 -0.00879 0.04496 -0.01736 0.08854 -0.0412 C 0.13212 -0.06504 0.23142 -0.11828 0.26163 -0.14375 C 0.29184 -0.16921 0.28055 -0.18148 0.26927 -0.19352 " pathEditMode="relative" ptsTypes="aaaA">
                                      <p:cBhvr>
                                        <p:cTn id="50" dur="3000" fill="hold"/>
                                        <p:tgtEl>
                                          <p:spTgt spid="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4" grpId="1" animBg="1"/>
      <p:bldP spid="15" grpId="0" animBg="1"/>
      <p:bldP spid="21" grpId="0" animBg="1"/>
      <p:bldP spid="22" grpId="0" animBg="1"/>
      <p:bldP spid="23" grpId="0" animBg="1"/>
      <p:bldP spid="23" grpId="1"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7"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is Charm++?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Object Oriented Parallel Programming</a:t>
            </a:r>
          </a:p>
          <a:p>
            <a:pPr marL="0" indent="0">
              <a:buNone/>
            </a:pPr>
            <a:endParaRPr lang="en-US" dirty="0"/>
          </a:p>
          <a:p>
            <a:r>
              <a:rPr lang="en-US" dirty="0" smtClean="0"/>
              <a:t>Identify the entities being simulated (say atoms, routers, humans)</a:t>
            </a:r>
          </a:p>
          <a:p>
            <a:r>
              <a:rPr lang="en-US" dirty="0" smtClean="0"/>
              <a:t>Define the computational tasks being performed (think force computation)</a:t>
            </a:r>
          </a:p>
          <a:p>
            <a:r>
              <a:rPr lang="en-US" dirty="0" smtClean="0"/>
              <a:t>Create C++ classes to encapsulate them</a:t>
            </a:r>
          </a:p>
          <a:p>
            <a:r>
              <a:rPr lang="en-US" dirty="0" smtClean="0"/>
              <a:t>Use member functions to interact</a:t>
            </a:r>
          </a:p>
          <a:p>
            <a:endParaRPr lang="en-US" dirty="0"/>
          </a:p>
          <a:p>
            <a:r>
              <a:rPr lang="en-US" dirty="0" smtClean="0"/>
              <a:t>What about processors? Do you </a:t>
            </a:r>
            <a:r>
              <a:rPr lang="en-US" dirty="0" smtClean="0">
                <a:solidFill>
                  <a:srgbClr val="FF0000"/>
                </a:solidFill>
              </a:rPr>
              <a:t>really</a:t>
            </a:r>
            <a:r>
              <a:rPr lang="en-US" dirty="0" smtClean="0"/>
              <a:t> want to worry about them?</a:t>
            </a:r>
            <a:endParaRPr lang="en-US" dirty="0"/>
          </a:p>
        </p:txBody>
      </p:sp>
      <p:sp>
        <p:nvSpPr>
          <p:cNvPr id="4" name="Date Placeholder 3"/>
          <p:cNvSpPr>
            <a:spLocks noGrp="1"/>
          </p:cNvSpPr>
          <p:nvPr>
            <p:ph type="dt" sz="half" idx="10"/>
          </p:nvPr>
        </p:nvSpPr>
        <p:spPr/>
        <p:txBody>
          <a:bodyPr/>
          <a:lstStyle/>
          <a:p>
            <a:pPr>
              <a:defRPr/>
            </a:pPr>
            <a:fld id="{F69ED794-6F13-F64C-8BC1-D8E4E7A93E14}" type="datetime1">
              <a:rPr lang="en-US" smtClean="0"/>
              <a:t>8/23/16</a:t>
            </a:fld>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26</a:t>
            </a:fld>
            <a:endParaRPr lang="en-US" dirty="0"/>
          </a:p>
        </p:txBody>
      </p:sp>
    </p:spTree>
    <p:extLst>
      <p:ext uri="{BB962C8B-B14F-4D97-AF65-F5344CB8AC3E}">
        <p14:creationId xmlns:p14="http://schemas.microsoft.com/office/powerpoint/2010/main" val="2148797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is Charm++?</a:t>
            </a:r>
            <a:endParaRPr lang="en-US" dirty="0"/>
          </a:p>
        </p:txBody>
      </p:sp>
      <p:sp>
        <p:nvSpPr>
          <p:cNvPr id="3" name="Content Placeholder 2"/>
          <p:cNvSpPr>
            <a:spLocks noGrp="1"/>
          </p:cNvSpPr>
          <p:nvPr>
            <p:ph idx="1"/>
          </p:nvPr>
        </p:nvSpPr>
        <p:spPr/>
        <p:txBody>
          <a:bodyPr>
            <a:normAutofit/>
          </a:bodyPr>
          <a:lstStyle/>
          <a:p>
            <a:r>
              <a:rPr lang="en-US" dirty="0" smtClean="0"/>
              <a:t>Charm++ is a way of parallel programming based on:</a:t>
            </a:r>
          </a:p>
          <a:p>
            <a:pPr lvl="1"/>
            <a:r>
              <a:rPr lang="en-US" sz="2800" dirty="0" smtClean="0"/>
              <a:t>Objects</a:t>
            </a:r>
          </a:p>
          <a:p>
            <a:pPr lvl="1"/>
            <a:r>
              <a:rPr lang="en-US" sz="2800" dirty="0" err="1" smtClean="0"/>
              <a:t>Overdecomposition</a:t>
            </a:r>
            <a:endParaRPr lang="en-US" sz="2800" dirty="0" smtClean="0"/>
          </a:p>
          <a:p>
            <a:pPr lvl="1"/>
            <a:r>
              <a:rPr lang="en-US" sz="2800" dirty="0" smtClean="0"/>
              <a:t>Messages</a:t>
            </a:r>
          </a:p>
          <a:p>
            <a:pPr lvl="1"/>
            <a:r>
              <a:rPr lang="en-US" sz="2800" dirty="0" smtClean="0"/>
              <a:t>Asynchrony</a:t>
            </a:r>
          </a:p>
          <a:p>
            <a:pPr lvl="1"/>
            <a:r>
              <a:rPr lang="en-US" sz="2800" dirty="0" err="1" smtClean="0"/>
              <a:t>Migratability</a:t>
            </a:r>
            <a:endParaRPr lang="en-US" sz="2800" dirty="0" smtClean="0"/>
          </a:p>
          <a:p>
            <a:pPr lvl="1"/>
            <a:r>
              <a:rPr lang="en-US" sz="2800" smtClean="0"/>
              <a:t>Adaptive runtime </a:t>
            </a:r>
            <a:r>
              <a:rPr lang="en-US" sz="2800" dirty="0" smtClean="0"/>
              <a:t>system</a:t>
            </a:r>
            <a:endParaRPr lang="en-US" sz="2800" dirty="0"/>
          </a:p>
        </p:txBody>
      </p:sp>
      <p:sp>
        <p:nvSpPr>
          <p:cNvPr id="4" name="Date Placeholder 3"/>
          <p:cNvSpPr>
            <a:spLocks noGrp="1"/>
          </p:cNvSpPr>
          <p:nvPr>
            <p:ph type="dt" sz="half" idx="10"/>
          </p:nvPr>
        </p:nvSpPr>
        <p:spPr/>
        <p:txBody>
          <a:bodyPr/>
          <a:lstStyle/>
          <a:p>
            <a:pPr>
              <a:defRPr/>
            </a:pPr>
            <a:fld id="{D7AFA0AE-70BE-7645-A6E1-9CECC208584E}" type="datetime1">
              <a:rPr lang="en-US" smtClean="0">
                <a:solidFill>
                  <a:prstClr val="black">
                    <a:tint val="75000"/>
                  </a:prstClr>
                </a:solidFill>
                <a:latin typeface="Calibri"/>
              </a:rPr>
              <a:pPr>
                <a:defRPr/>
              </a:pPr>
              <a:t>8/23/16</a:t>
            </a:fld>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latin typeface="Calibri"/>
              </a:rPr>
              <a:pPr>
                <a:defRPr/>
              </a:pPr>
              <a:t>27</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913494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pPr fontAlgn="base">
              <a:spcAft>
                <a:spcPct val="0"/>
              </a:spcAft>
            </a:pPr>
            <a:r>
              <a:rPr lang="en-US" dirty="0">
                <a:solidFill>
                  <a:prstClr val="black"/>
                </a:solidFill>
                <a:latin typeface="Times New Roman" pitchFamily="18" charset="0"/>
              </a:rPr>
              <a:t>Charm++ Applications </a:t>
            </a:r>
            <a:br>
              <a:rPr lang="en-US" dirty="0">
                <a:solidFill>
                  <a:prstClr val="black"/>
                </a:solidFill>
                <a:latin typeface="Times New Roman" pitchFamily="18" charset="0"/>
              </a:rPr>
            </a:br>
            <a:r>
              <a:rPr lang="en-US" dirty="0">
                <a:solidFill>
                  <a:prstClr val="black"/>
                </a:solidFill>
                <a:latin typeface="Times New Roman" pitchFamily="18" charset="0"/>
              </a:rPr>
              <a:t>as case </a:t>
            </a:r>
            <a:r>
              <a:rPr lang="en-US" dirty="0" smtClean="0">
                <a:solidFill>
                  <a:prstClr val="black"/>
                </a:solidFill>
                <a:latin typeface="Times New Roman" pitchFamily="18" charset="0"/>
              </a:rPr>
              <a:t>studies</a:t>
            </a:r>
            <a:endParaRPr lang="en-US" dirty="0"/>
          </a:p>
        </p:txBody>
      </p:sp>
      <p:sp>
        <p:nvSpPr>
          <p:cNvPr id="7" name="Subtitle 6"/>
          <p:cNvSpPr>
            <a:spLocks noGrp="1"/>
          </p:cNvSpPr>
          <p:nvPr>
            <p:ph type="subTitle" idx="1"/>
          </p:nvPr>
        </p:nvSpPr>
        <p:spPr/>
        <p:txBody>
          <a:bodyPr/>
          <a:lstStyle/>
          <a:p>
            <a:r>
              <a:rPr lang="en-US" dirty="0">
                <a:solidFill>
                  <a:prstClr val="black"/>
                </a:solidFill>
                <a:latin typeface="Times New Roman" pitchFamily="18" charset="0"/>
              </a:rPr>
              <a:t>Only brief overview today</a:t>
            </a:r>
          </a:p>
          <a:p>
            <a:endParaRPr lang="en-US" dirty="0"/>
          </a:p>
        </p:txBody>
      </p:sp>
      <p:sp>
        <p:nvSpPr>
          <p:cNvPr id="2" name="Footer Placeholder 1"/>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28</a:t>
            </a:fld>
            <a:endParaRPr lang="en-US" dirty="0">
              <a:solidFill>
                <a:prstClr val="black">
                  <a:tint val="75000"/>
                </a:prstClr>
              </a:solidFill>
            </a:endParaRPr>
          </a:p>
        </p:txBody>
      </p:sp>
    </p:spTree>
    <p:extLst>
      <p:ext uri="{BB962C8B-B14F-4D97-AF65-F5344CB8AC3E}">
        <p14:creationId xmlns:p14="http://schemas.microsoft.com/office/powerpoint/2010/main" val="25420467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smtClean="0"/>
              <a:t>Charm++ and CSE Applications</a:t>
            </a:r>
          </a:p>
        </p:txBody>
      </p:sp>
      <p:sp>
        <p:nvSpPr>
          <p:cNvPr id="13" name="Date Placeholder 12"/>
          <p:cNvSpPr>
            <a:spLocks noGrp="1"/>
          </p:cNvSpPr>
          <p:nvPr>
            <p:ph type="dt" sz="half" idx="10"/>
          </p:nvPr>
        </p:nvSpPr>
        <p:spPr/>
        <p:txBody>
          <a:bodyPr/>
          <a:lstStyle/>
          <a:p>
            <a:fld id="{357F6650-B093-4E42-80CF-65D43C352345}" type="datetime1">
              <a:rPr lang="en-US" smtClean="0"/>
              <a:t>8/23/16</a:t>
            </a:fld>
            <a:endParaRPr lang="en-US" dirty="0"/>
          </a:p>
        </p:txBody>
      </p:sp>
      <p:sp>
        <p:nvSpPr>
          <p:cNvPr id="14" name="Slide Number Placeholder 13"/>
          <p:cNvSpPr>
            <a:spLocks noGrp="1"/>
          </p:cNvSpPr>
          <p:nvPr>
            <p:ph type="sldNum" sz="quarter" idx="12"/>
          </p:nvPr>
        </p:nvSpPr>
        <p:spPr/>
        <p:txBody>
          <a:bodyPr/>
          <a:lstStyle/>
          <a:p>
            <a:fld id="{AB45D6F5-C874-4283-99EA-D93D3B58E0B5}" type="slidenum">
              <a:rPr lang="en-US" smtClean="0"/>
              <a:pPr/>
              <a:t>29</a:t>
            </a:fld>
            <a:endParaRPr lang="en-US" dirty="0"/>
          </a:p>
        </p:txBody>
      </p:sp>
      <p:pic>
        <p:nvPicPr>
          <p:cNvPr id="5" name="Picture 18" descr="E:\kunzman\ParallelProgrammingCharm_all.png"/>
          <p:cNvPicPr>
            <a:picLocks noChangeAspect="1" noChangeArrowheads="1"/>
          </p:cNvPicPr>
          <p:nvPr/>
        </p:nvPicPr>
        <p:blipFill>
          <a:blip r:embed="rId3" cstate="print"/>
          <a:srcRect/>
          <a:stretch>
            <a:fillRect/>
          </a:stretch>
        </p:blipFill>
        <p:spPr bwMode="auto">
          <a:xfrm>
            <a:off x="304800" y="1371600"/>
            <a:ext cx="7083425" cy="4657725"/>
          </a:xfrm>
          <a:prstGeom prst="rect">
            <a:avLst/>
          </a:prstGeom>
          <a:noFill/>
          <a:ln w="9525">
            <a:noFill/>
            <a:miter lim="800000"/>
            <a:headEnd/>
            <a:tailEnd/>
          </a:ln>
        </p:spPr>
      </p:pic>
      <p:sp>
        <p:nvSpPr>
          <p:cNvPr id="6" name="Text Box 7"/>
          <p:cNvSpPr txBox="1">
            <a:spLocks noChangeArrowheads="1"/>
          </p:cNvSpPr>
          <p:nvPr/>
        </p:nvSpPr>
        <p:spPr bwMode="auto">
          <a:xfrm>
            <a:off x="838200" y="3124200"/>
            <a:ext cx="7620000" cy="711200"/>
          </a:xfrm>
          <a:prstGeom prst="rect">
            <a:avLst/>
          </a:prstGeom>
          <a:solidFill>
            <a:srgbClr val="FFFF99"/>
          </a:solidFill>
          <a:ln w="9525">
            <a:solidFill>
              <a:srgbClr val="808000"/>
            </a:solidFill>
            <a:miter lim="800000"/>
            <a:headEnd/>
            <a:tailEnd/>
          </a:ln>
        </p:spPr>
        <p:txBody>
          <a:bodyPr>
            <a:spAutoFit/>
          </a:bodyPr>
          <a:lstStyle/>
          <a:p>
            <a:pPr algn="ctr">
              <a:spcBef>
                <a:spcPct val="50000"/>
              </a:spcBef>
            </a:pPr>
            <a:r>
              <a:rPr lang="en-US" sz="2000">
                <a:solidFill>
                  <a:srgbClr val="003399"/>
                </a:solidFill>
                <a:latin typeface="Calibri" pitchFamily="34" charset="0"/>
              </a:rPr>
              <a:t>Enabling CS technology of parallel objects and intelligent runtime systems has led to several CSE collaborative applications</a:t>
            </a:r>
          </a:p>
        </p:txBody>
      </p:sp>
      <p:sp>
        <p:nvSpPr>
          <p:cNvPr id="7" name="Text Box 20"/>
          <p:cNvSpPr txBox="1">
            <a:spLocks noChangeArrowheads="1"/>
          </p:cNvSpPr>
          <p:nvPr/>
        </p:nvSpPr>
        <p:spPr bwMode="auto">
          <a:xfrm>
            <a:off x="2590800" y="2362200"/>
            <a:ext cx="1600200" cy="519113"/>
          </a:xfrm>
          <a:prstGeom prst="rect">
            <a:avLst/>
          </a:prstGeom>
          <a:solidFill>
            <a:srgbClr val="CCFFFF"/>
          </a:solidFill>
          <a:ln w="9525">
            <a:noFill/>
            <a:miter lim="800000"/>
            <a:headEnd/>
            <a:tailEnd/>
          </a:ln>
        </p:spPr>
        <p:txBody>
          <a:bodyPr>
            <a:spAutoFit/>
          </a:bodyPr>
          <a:lstStyle/>
          <a:p>
            <a:pPr>
              <a:spcBef>
                <a:spcPct val="50000"/>
              </a:spcBef>
            </a:pPr>
            <a:r>
              <a:rPr lang="en-US" sz="2800">
                <a:latin typeface="Calibri" pitchFamily="34" charset="0"/>
              </a:rPr>
              <a:t>Synergy</a:t>
            </a:r>
          </a:p>
        </p:txBody>
      </p:sp>
      <p:sp>
        <p:nvSpPr>
          <p:cNvPr id="8" name="Text Box 20"/>
          <p:cNvSpPr txBox="1">
            <a:spLocks noChangeArrowheads="1"/>
          </p:cNvSpPr>
          <p:nvPr/>
        </p:nvSpPr>
        <p:spPr bwMode="auto">
          <a:xfrm>
            <a:off x="5715000" y="1066800"/>
            <a:ext cx="3200400" cy="1158875"/>
          </a:xfrm>
          <a:prstGeom prst="rect">
            <a:avLst/>
          </a:prstGeom>
          <a:solidFill>
            <a:srgbClr val="CCFFFF"/>
          </a:solidFill>
          <a:ln w="9525">
            <a:noFill/>
            <a:miter lim="800000"/>
            <a:headEnd/>
            <a:tailEnd/>
          </a:ln>
        </p:spPr>
        <p:txBody>
          <a:bodyPr>
            <a:spAutoFit/>
          </a:bodyPr>
          <a:lstStyle/>
          <a:p>
            <a:pPr>
              <a:spcBef>
                <a:spcPct val="50000"/>
              </a:spcBef>
            </a:pPr>
            <a:r>
              <a:rPr lang="en-US" sz="2000">
                <a:latin typeface="Calibri" pitchFamily="34" charset="0"/>
              </a:rPr>
              <a:t>Well-known Biophysics molecular simulations App </a:t>
            </a:r>
          </a:p>
          <a:p>
            <a:pPr>
              <a:spcBef>
                <a:spcPct val="50000"/>
              </a:spcBef>
            </a:pPr>
            <a:r>
              <a:rPr lang="en-US" sz="2000">
                <a:latin typeface="Calibri" pitchFamily="34" charset="0"/>
              </a:rPr>
              <a:t>Gordon Bell Award, 2002</a:t>
            </a:r>
          </a:p>
        </p:txBody>
      </p:sp>
      <p:sp>
        <p:nvSpPr>
          <p:cNvPr id="10" name="Text Box 20"/>
          <p:cNvSpPr txBox="1">
            <a:spLocks noChangeArrowheads="1"/>
          </p:cNvSpPr>
          <p:nvPr/>
        </p:nvSpPr>
        <p:spPr bwMode="auto">
          <a:xfrm>
            <a:off x="304800" y="4800600"/>
            <a:ext cx="2057400" cy="701675"/>
          </a:xfrm>
          <a:prstGeom prst="rect">
            <a:avLst/>
          </a:prstGeom>
          <a:solidFill>
            <a:srgbClr val="CCFFFF"/>
          </a:solidFill>
          <a:ln w="9525">
            <a:noFill/>
            <a:miter lim="800000"/>
            <a:headEnd/>
            <a:tailEnd/>
          </a:ln>
        </p:spPr>
        <p:txBody>
          <a:bodyPr>
            <a:spAutoFit/>
          </a:bodyPr>
          <a:lstStyle/>
          <a:p>
            <a:pPr>
              <a:spcBef>
                <a:spcPct val="50000"/>
              </a:spcBef>
            </a:pPr>
            <a:r>
              <a:rPr lang="en-US" sz="2000">
                <a:latin typeface="Calibri" pitchFamily="34" charset="0"/>
              </a:rPr>
              <a:t>Computational Astronomy</a:t>
            </a:r>
          </a:p>
        </p:txBody>
      </p:sp>
      <p:sp>
        <p:nvSpPr>
          <p:cNvPr id="11" name="Text Box 20"/>
          <p:cNvSpPr txBox="1">
            <a:spLocks noChangeArrowheads="1"/>
          </p:cNvSpPr>
          <p:nvPr/>
        </p:nvSpPr>
        <p:spPr bwMode="auto">
          <a:xfrm>
            <a:off x="304800" y="1676400"/>
            <a:ext cx="2057400" cy="396875"/>
          </a:xfrm>
          <a:prstGeom prst="rect">
            <a:avLst/>
          </a:prstGeom>
          <a:solidFill>
            <a:srgbClr val="CCFFFF"/>
          </a:solidFill>
          <a:ln w="9525">
            <a:noFill/>
            <a:miter lim="800000"/>
            <a:headEnd/>
            <a:tailEnd/>
          </a:ln>
        </p:spPr>
        <p:txBody>
          <a:bodyPr>
            <a:spAutoFit/>
          </a:bodyPr>
          <a:lstStyle/>
          <a:p>
            <a:pPr>
              <a:spcBef>
                <a:spcPct val="50000"/>
              </a:spcBef>
            </a:pPr>
            <a:r>
              <a:rPr lang="en-US" sz="2000">
                <a:latin typeface="Calibri" pitchFamily="34" charset="0"/>
              </a:rPr>
              <a:t>Nano-Materials..</a:t>
            </a:r>
          </a:p>
        </p:txBody>
      </p:sp>
      <p:sp>
        <p:nvSpPr>
          <p:cNvPr id="2" name="Oval 1"/>
          <p:cNvSpPr/>
          <p:nvPr/>
        </p:nvSpPr>
        <p:spPr>
          <a:xfrm>
            <a:off x="6934200" y="3962400"/>
            <a:ext cx="2057400" cy="9906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50000"/>
                  </a:schemeClr>
                </a:solidFill>
              </a:rPr>
              <a:t>ISAM</a:t>
            </a:r>
            <a:endParaRPr lang="en-US" dirty="0">
              <a:solidFill>
                <a:schemeClr val="accent2">
                  <a:lumMod val="50000"/>
                </a:schemeClr>
              </a:solidFill>
            </a:endParaRPr>
          </a:p>
        </p:txBody>
      </p:sp>
      <p:sp>
        <p:nvSpPr>
          <p:cNvPr id="15" name="Oval 14"/>
          <p:cNvSpPr/>
          <p:nvPr/>
        </p:nvSpPr>
        <p:spPr>
          <a:xfrm>
            <a:off x="6346895" y="5029200"/>
            <a:ext cx="2819400" cy="7620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25000" dirty="0" err="1" smtClean="0">
                <a:solidFill>
                  <a:schemeClr val="accent2">
                    <a:lumMod val="50000"/>
                  </a:schemeClr>
                </a:solidFill>
              </a:rPr>
              <a:t>EpiSimdemics</a:t>
            </a:r>
            <a:endParaRPr lang="en-US" baseline="-25000" dirty="0">
              <a:solidFill>
                <a:schemeClr val="accent2">
                  <a:lumMod val="50000"/>
                </a:schemeClr>
              </a:solidFill>
            </a:endParaRPr>
          </a:p>
        </p:txBody>
      </p:sp>
      <p:sp>
        <p:nvSpPr>
          <p:cNvPr id="16" name="Oval 15"/>
          <p:cNvSpPr/>
          <p:nvPr/>
        </p:nvSpPr>
        <p:spPr>
          <a:xfrm>
            <a:off x="6248400" y="5791200"/>
            <a:ext cx="2819400" cy="7620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25000" dirty="0" smtClean="0">
                <a:solidFill>
                  <a:schemeClr val="accent2">
                    <a:lumMod val="50000"/>
                  </a:schemeClr>
                </a:solidFill>
              </a:rPr>
              <a:t>Stochastic</a:t>
            </a:r>
          </a:p>
          <a:p>
            <a:pPr algn="ctr"/>
            <a:r>
              <a:rPr lang="en-US" baseline="-25000" dirty="0" smtClean="0">
                <a:solidFill>
                  <a:schemeClr val="accent2">
                    <a:lumMod val="50000"/>
                  </a:schemeClr>
                </a:solidFill>
              </a:rPr>
              <a:t>Optimization</a:t>
            </a:r>
            <a:endParaRPr lang="en-US" baseline="-25000" dirty="0">
              <a:solidFill>
                <a:schemeClr val="accent2">
                  <a:lumMod val="50000"/>
                </a:schemeClr>
              </a:solidFill>
            </a:endParaRPr>
          </a:p>
        </p:txBody>
      </p:sp>
    </p:spTree>
    <p:extLst>
      <p:ext uri="{BB962C8B-B14F-4D97-AF65-F5344CB8AC3E}">
        <p14:creationId xmlns:p14="http://schemas.microsoft.com/office/powerpoint/2010/main" val="396733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accel="50000" decel="50000" fill="hold" grpId="0" nodeType="afterEffect">
                                  <p:stCondLst>
                                    <p:cond delay="0"/>
                                  </p:stCondLst>
                                  <p:childTnLst>
                                    <p:animMotion origin="layout" path="M 0.05365 -0.02543 C 0.09931 -0.01595 0.14514 -0.0067 0.16823 0.01087 C 0.19115 0.02845 0.19584 0.0451 0.19202 0.0791 C 0.18837 0.11356 0.1783 0.18733 0.14549 0.21601 C 0.11285 0.24492 0.04202 0.26157 -0.00416 0.25209 C -0.05034 0.2426 -0.11684 0.19936 -0.13142 0.16027 C -0.14583 0.12142 -0.11302 0.0488 -0.09114 0.01804 C -0.06909 -0.01295 -0.0052 0.0044 0.0007 -0.02543 C 0.00677 -0.05504 -0.04548 -0.13783 -0.05468 -0.16026 " pathEditMode="relative" rAng="0" ptsTypes="aaaaaaaaA">
                                      <p:cBhvr>
                                        <p:cTn id="18" dur="2000" fill="hold"/>
                                        <p:tgtEl>
                                          <p:spTgt spid="7"/>
                                        </p:tgtEl>
                                        <p:attrNameLst>
                                          <p:attrName>ppt_x</p:attrName>
                                          <p:attrName>ppt_y</p:attrName>
                                        </p:attrNameLst>
                                      </p:cBhvr>
                                      <p:rCtr x="-2900" y="7600"/>
                                    </p:animMotion>
                                  </p:childTnLst>
                                </p:cTn>
                              </p:par>
                            </p:childTnLst>
                          </p:cTn>
                        </p:par>
                        <p:par>
                          <p:cTn id="19" fill="hold">
                            <p:stCondLst>
                              <p:cond delay="2500"/>
                            </p:stCondLst>
                            <p:childTnLst>
                              <p:par>
                                <p:cTn id="20" presetID="18" presetClass="entr" presetSubtype="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Right)">
                                      <p:cBhvr>
                                        <p:cTn id="22" dur="1000"/>
                                        <p:tgtEl>
                                          <p:spTgt spid="8"/>
                                        </p:tgtEl>
                                      </p:cBhvr>
                                    </p:animEffect>
                                  </p:childTnLst>
                                </p:cTn>
                              </p:par>
                            </p:childTnLst>
                          </p:cTn>
                        </p:par>
                        <p:par>
                          <p:cTn id="23" fill="hold">
                            <p:stCondLst>
                              <p:cond delay="3500"/>
                            </p:stCondLst>
                            <p:childTnLst>
                              <p:par>
                                <p:cTn id="24" presetID="18" presetClass="entr" presetSubtype="6" fill="hold" grpId="0" nodeType="afterEffect">
                                  <p:stCondLst>
                                    <p:cond delay="2000"/>
                                  </p:stCondLst>
                                  <p:childTnLst>
                                    <p:set>
                                      <p:cBhvr>
                                        <p:cTn id="25" dur="1" fill="hold">
                                          <p:stCondLst>
                                            <p:cond delay="0"/>
                                          </p:stCondLst>
                                        </p:cTn>
                                        <p:tgtEl>
                                          <p:spTgt spid="10"/>
                                        </p:tgtEl>
                                        <p:attrNameLst>
                                          <p:attrName>style.visibility</p:attrName>
                                        </p:attrNameLst>
                                      </p:cBhvr>
                                      <p:to>
                                        <p:strVal val="visible"/>
                                      </p:to>
                                    </p:set>
                                    <p:animEffect transition="in" filter="strips(downRight)">
                                      <p:cBhvr>
                                        <p:cTn id="26" dur="500"/>
                                        <p:tgtEl>
                                          <p:spTgt spid="10"/>
                                        </p:tgtEl>
                                      </p:cBhvr>
                                    </p:animEffect>
                                  </p:childTnLst>
                                </p:cTn>
                              </p:par>
                            </p:childTnLst>
                          </p:cTn>
                        </p:par>
                        <p:par>
                          <p:cTn id="27" fill="hold">
                            <p:stCondLst>
                              <p:cond delay="6000"/>
                            </p:stCondLst>
                            <p:childTnLst>
                              <p:par>
                                <p:cTn id="28" presetID="18" presetClass="entr" presetSubtype="6" fill="hold" grpId="0" nodeType="afterEffect">
                                  <p:stCondLst>
                                    <p:cond delay="1000"/>
                                  </p:stCondLst>
                                  <p:childTnLst>
                                    <p:set>
                                      <p:cBhvr>
                                        <p:cTn id="29" dur="1" fill="hold">
                                          <p:stCondLst>
                                            <p:cond delay="0"/>
                                          </p:stCondLst>
                                        </p:cTn>
                                        <p:tgtEl>
                                          <p:spTgt spid="11"/>
                                        </p:tgtEl>
                                        <p:attrNameLst>
                                          <p:attrName>style.visibility</p:attrName>
                                        </p:attrNameLst>
                                      </p:cBhvr>
                                      <p:to>
                                        <p:strVal val="visible"/>
                                      </p:to>
                                    </p:set>
                                    <p:animEffect transition="in" filter="strips(downRight)">
                                      <p:cBhvr>
                                        <p:cTn id="30" dur="500"/>
                                        <p:tgtEl>
                                          <p:spTgt spid="11"/>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10" grpId="0" animBg="1"/>
      <p:bldP spid="11" grpId="0" animBg="1"/>
      <p:bldP spid="2"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Charm++?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Charm++ is a generalized approach to writing parallel programs</a:t>
            </a:r>
          </a:p>
          <a:p>
            <a:pPr lvl="1"/>
            <a:r>
              <a:rPr lang="en-US" dirty="0" smtClean="0"/>
              <a:t>An alternative to the likes of MPI, UPC, GA etc.</a:t>
            </a:r>
          </a:p>
          <a:p>
            <a:pPr lvl="1"/>
            <a:r>
              <a:rPr lang="en-US" dirty="0" smtClean="0"/>
              <a:t>But not to sequential languages such as C, C++, and Fortran</a:t>
            </a:r>
          </a:p>
          <a:p>
            <a:r>
              <a:rPr lang="en-US" dirty="0" smtClean="0"/>
              <a:t>Represents:</a:t>
            </a:r>
          </a:p>
          <a:p>
            <a:pPr lvl="1"/>
            <a:r>
              <a:rPr lang="en-US" dirty="0" smtClean="0"/>
              <a:t>The style of writing parallel programs</a:t>
            </a:r>
          </a:p>
          <a:p>
            <a:pPr lvl="1"/>
            <a:r>
              <a:rPr lang="en-US" dirty="0" smtClean="0"/>
              <a:t>The runtime system</a:t>
            </a:r>
          </a:p>
          <a:p>
            <a:pPr lvl="1"/>
            <a:r>
              <a:rPr lang="en-US" dirty="0" smtClean="0"/>
              <a:t>And the entire ecosystem that surrounds it</a:t>
            </a:r>
          </a:p>
          <a:p>
            <a:r>
              <a:rPr lang="en-US" dirty="0" smtClean="0"/>
              <a:t>Three design principles: </a:t>
            </a:r>
          </a:p>
          <a:p>
            <a:pPr lvl="1"/>
            <a:r>
              <a:rPr lang="en-US" dirty="0" err="1" smtClean="0"/>
              <a:t>Overdecomposition</a:t>
            </a:r>
            <a:r>
              <a:rPr lang="en-US" dirty="0" smtClean="0"/>
              <a:t>, </a:t>
            </a:r>
            <a:r>
              <a:rPr lang="en-US" dirty="0" err="1" smtClean="0"/>
              <a:t>Migratability</a:t>
            </a:r>
            <a:r>
              <a:rPr lang="en-US" dirty="0" smtClean="0"/>
              <a:t>, Asynchrony</a:t>
            </a:r>
          </a:p>
        </p:txBody>
      </p:sp>
      <p:sp>
        <p:nvSpPr>
          <p:cNvPr id="4" name="Date Placeholder 3"/>
          <p:cNvSpPr>
            <a:spLocks noGrp="1"/>
          </p:cNvSpPr>
          <p:nvPr>
            <p:ph type="dt" sz="half" idx="10"/>
          </p:nvPr>
        </p:nvSpPr>
        <p:spPr/>
        <p:txBody>
          <a:bodyPr/>
          <a:lstStyle/>
          <a:p>
            <a:pPr>
              <a:defRPr/>
            </a:pPr>
            <a:fld id="{12262A38-7CB3-E641-94F6-FBC833F8EC10}" type="datetime1">
              <a:rPr lang="en-US" smtClean="0">
                <a:solidFill>
                  <a:prstClr val="black">
                    <a:tint val="75000"/>
                  </a:prstClr>
                </a:solidFill>
                <a:latin typeface="Calibri"/>
              </a:rPr>
              <a:pPr>
                <a:defRPr/>
              </a:pPr>
              <a:t>8/23/16</a:t>
            </a:fld>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latin typeface="Calibri"/>
              </a:rPr>
              <a:pPr>
                <a:defRPr/>
              </a:pPr>
              <a:t>3</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153462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Grainsize</a:t>
            </a:r>
            <a:endParaRPr lang="en-US" dirty="0"/>
          </a:p>
        </p:txBody>
      </p:sp>
      <p:sp>
        <p:nvSpPr>
          <p:cNvPr id="7" name="Content Placeholder 6"/>
          <p:cNvSpPr>
            <a:spLocks noGrp="1"/>
          </p:cNvSpPr>
          <p:nvPr>
            <p:ph idx="1"/>
          </p:nvPr>
        </p:nvSpPr>
        <p:spPr/>
        <p:txBody>
          <a:bodyPr>
            <a:normAutofit lnSpcReduction="10000"/>
          </a:bodyPr>
          <a:lstStyle/>
          <a:p>
            <a:r>
              <a:rPr lang="en-US" dirty="0" smtClean="0"/>
              <a:t>Charm++ philosophy:</a:t>
            </a:r>
          </a:p>
          <a:p>
            <a:pPr lvl="1"/>
            <a:r>
              <a:rPr lang="en-US" dirty="0" smtClean="0"/>
              <a:t>let the </a:t>
            </a:r>
            <a:r>
              <a:rPr lang="en-US" dirty="0" err="1" smtClean="0"/>
              <a:t>programer</a:t>
            </a:r>
            <a:r>
              <a:rPr lang="en-US" dirty="0" smtClean="0"/>
              <a:t> decompose their work and data into coarse-grained entities</a:t>
            </a:r>
          </a:p>
          <a:p>
            <a:r>
              <a:rPr lang="en-US" dirty="0" smtClean="0"/>
              <a:t>It is important to understand what I mean by coarse-grained entities</a:t>
            </a:r>
          </a:p>
          <a:p>
            <a:pPr lvl="1"/>
            <a:r>
              <a:rPr lang="en-US" dirty="0" smtClean="0"/>
              <a:t>You don’t write sequential programs that some system will auto-decompose</a:t>
            </a:r>
          </a:p>
          <a:p>
            <a:pPr lvl="1"/>
            <a:r>
              <a:rPr lang="en-US" dirty="0" smtClean="0"/>
              <a:t>You don’t write programs when there is one object for each </a:t>
            </a:r>
            <a:r>
              <a:rPr lang="en-US" i="1" dirty="0" smtClean="0"/>
              <a:t>float</a:t>
            </a:r>
          </a:p>
          <a:p>
            <a:pPr lvl="1"/>
            <a:r>
              <a:rPr lang="en-US" dirty="0" smtClean="0"/>
              <a:t>You consciously  choose a </a:t>
            </a:r>
            <a:r>
              <a:rPr lang="en-US" dirty="0" err="1" smtClean="0"/>
              <a:t>grainsize</a:t>
            </a:r>
            <a:r>
              <a:rPr lang="en-US" dirty="0" smtClean="0"/>
              <a:t>, BUT choose it independent of the number of processors</a:t>
            </a:r>
          </a:p>
          <a:p>
            <a:pPr lvl="2"/>
            <a:r>
              <a:rPr lang="en-US" dirty="0" smtClean="0"/>
              <a:t>Or parameterize it, so you can tune later</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solidFill>
                  <a:prstClr val="black">
                    <a:tint val="75000"/>
                  </a:prstClr>
                </a:solidFill>
              </a:rPr>
              <a:pPr>
                <a:defRPr/>
              </a:pPr>
              <a:t>30</a:t>
            </a:fld>
            <a:endParaRPr lang="en-US" dirty="0">
              <a:solidFill>
                <a:prstClr val="black">
                  <a:tint val="75000"/>
                </a:prstClr>
              </a:solidFill>
            </a:endParaRPr>
          </a:p>
        </p:txBody>
      </p:sp>
    </p:spTree>
    <p:extLst>
      <p:ext uri="{BB962C8B-B14F-4D97-AF65-F5344CB8AC3E}">
        <p14:creationId xmlns:p14="http://schemas.microsoft.com/office/powerpoint/2010/main" val="24042570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1"/>
          </p:nvPr>
        </p:nvSpPr>
        <p:spPr/>
        <p:txBody>
          <a:bodyPr/>
          <a:lstStyle/>
          <a:p>
            <a:endParaRPr lang="en-US">
              <a:solidFill>
                <a:srgbClr val="575F6D">
                  <a:lumMod val="40000"/>
                  <a:lumOff val="60000"/>
                </a:srgbClr>
              </a:solidFill>
            </a:endParaRPr>
          </a:p>
        </p:txBody>
      </p:sp>
      <p:sp>
        <p:nvSpPr>
          <p:cNvPr id="8" name="Slide Number Placeholder 4"/>
          <p:cNvSpPr>
            <a:spLocks noGrp="1"/>
          </p:cNvSpPr>
          <p:nvPr>
            <p:ph type="sldNum" sz="quarter" idx="12"/>
          </p:nvPr>
        </p:nvSpPr>
        <p:spPr/>
        <p:txBody>
          <a:bodyPr/>
          <a:lstStyle/>
          <a:p>
            <a:fld id="{C6DC653F-98D7-F747-86B5-AE15F41F3CA8}" type="slidenum">
              <a:rPr lang="en-US">
                <a:solidFill>
                  <a:prstClr val="black">
                    <a:tint val="75000"/>
                  </a:prstClr>
                </a:solidFill>
              </a:rPr>
              <a:pPr/>
              <a:t>31</a:t>
            </a:fld>
            <a:endParaRPr lang="en-US">
              <a:solidFill>
                <a:prstClr val="black">
                  <a:tint val="75000"/>
                </a:prstClr>
              </a:solidFill>
            </a:endParaRPr>
          </a:p>
        </p:txBody>
      </p:sp>
      <p:sp>
        <p:nvSpPr>
          <p:cNvPr id="38914" name="Rectangle 2"/>
          <p:cNvSpPr>
            <a:spLocks noGrp="1" noChangeArrowheads="1"/>
          </p:cNvSpPr>
          <p:nvPr>
            <p:ph type="title"/>
          </p:nvPr>
        </p:nvSpPr>
        <p:spPr/>
        <p:txBody>
          <a:bodyPr/>
          <a:lstStyle/>
          <a:p>
            <a:r>
              <a:rPr lang="en-US"/>
              <a:t>Crack Propagation</a:t>
            </a:r>
          </a:p>
        </p:txBody>
      </p:sp>
      <p:pic>
        <p:nvPicPr>
          <p:cNvPr id="38915" name="Picture 3" descr="D:\presentations\16proc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09800"/>
            <a:ext cx="2484438" cy="2971800"/>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D:\presentations\128chunk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09800"/>
            <a:ext cx="2482850" cy="2971800"/>
          </a:xfrm>
          <a:prstGeom prst="rect">
            <a:avLst/>
          </a:prstGeom>
          <a:noFill/>
          <a:extLst>
            <a:ext uri="{909E8E84-426E-40dd-AFC4-6F175D3DCCD1}">
              <a14:hiddenFill xmlns:a14="http://schemas.microsoft.com/office/drawing/2010/main">
                <a:solidFill>
                  <a:srgbClr val="FFFFFF"/>
                </a:solidFill>
              </a14:hiddenFill>
            </a:ext>
          </a:extLst>
        </p:spPr>
      </p:pic>
      <p:sp>
        <p:nvSpPr>
          <p:cNvPr id="38917" name="Text Box 5"/>
          <p:cNvSpPr txBox="1">
            <a:spLocks noChangeArrowheads="1"/>
          </p:cNvSpPr>
          <p:nvPr/>
        </p:nvSpPr>
        <p:spPr bwMode="auto">
          <a:xfrm>
            <a:off x="1524000" y="5195888"/>
            <a:ext cx="7086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defTabSz="914400" eaLnBrk="0" fontAlgn="base" hangingPunct="0">
              <a:spcBef>
                <a:spcPct val="0"/>
              </a:spcBef>
              <a:spcAft>
                <a:spcPct val="0"/>
              </a:spcAft>
            </a:pPr>
            <a:r>
              <a:rPr lang="en-US" dirty="0">
                <a:solidFill>
                  <a:prstClr val="black"/>
                </a:solidFill>
                <a:latin typeface="Lucida Sans Unicode"/>
              </a:rPr>
              <a:t>Decomposition into 16 chunks (left) and 128 chunks, 8 for each PE (right). The middle area contains cohesive elements. Both decompositions obtained using Metis. Pictures: S. </a:t>
            </a:r>
            <a:r>
              <a:rPr lang="en-US" dirty="0" err="1">
                <a:solidFill>
                  <a:prstClr val="black"/>
                </a:solidFill>
                <a:latin typeface="Lucida Sans Unicode"/>
              </a:rPr>
              <a:t>Breitenfeld</a:t>
            </a:r>
            <a:r>
              <a:rPr lang="en-US" dirty="0">
                <a:solidFill>
                  <a:prstClr val="black"/>
                </a:solidFill>
                <a:latin typeface="Lucida Sans Unicode"/>
              </a:rPr>
              <a:t>, and P. </a:t>
            </a:r>
            <a:r>
              <a:rPr lang="en-US" dirty="0" err="1">
                <a:solidFill>
                  <a:prstClr val="black"/>
                </a:solidFill>
                <a:latin typeface="Lucida Sans Unicode"/>
              </a:rPr>
              <a:t>Geubelle</a:t>
            </a:r>
            <a:endParaRPr lang="en-US" sz="2000" dirty="0">
              <a:solidFill>
                <a:prstClr val="black"/>
              </a:solidFill>
              <a:latin typeface="Lucida Sans Unicode"/>
            </a:endParaRPr>
          </a:p>
        </p:txBody>
      </p:sp>
      <p:sp>
        <p:nvSpPr>
          <p:cNvPr id="2" name="TextBox 1"/>
          <p:cNvSpPr txBox="1"/>
          <p:nvPr/>
        </p:nvSpPr>
        <p:spPr>
          <a:xfrm>
            <a:off x="304800" y="1371600"/>
            <a:ext cx="8915400" cy="646331"/>
          </a:xfrm>
          <a:prstGeom prst="rect">
            <a:avLst/>
          </a:prstGeom>
          <a:noFill/>
        </p:spPr>
        <p:txBody>
          <a:bodyPr wrap="square" rtlCol="0">
            <a:spAutoFit/>
          </a:bodyPr>
          <a:lstStyle/>
          <a:p>
            <a:pPr algn="ctr" defTabSz="914400" fontAlgn="base">
              <a:spcBef>
                <a:spcPct val="0"/>
              </a:spcBef>
              <a:spcAft>
                <a:spcPct val="0"/>
              </a:spcAft>
            </a:pPr>
            <a:r>
              <a:rPr lang="en-US" dirty="0">
                <a:solidFill>
                  <a:srgbClr val="FF0000"/>
                </a:solidFill>
                <a:latin typeface="Lucida Sans Unicode"/>
              </a:rPr>
              <a:t>This is 2D, circa 2002… </a:t>
            </a:r>
          </a:p>
          <a:p>
            <a:pPr algn="ctr" defTabSz="914400" fontAlgn="base">
              <a:spcBef>
                <a:spcPct val="0"/>
              </a:spcBef>
              <a:spcAft>
                <a:spcPct val="0"/>
              </a:spcAft>
            </a:pPr>
            <a:r>
              <a:rPr lang="en-US" dirty="0">
                <a:solidFill>
                  <a:srgbClr val="FF0000"/>
                </a:solidFill>
                <a:latin typeface="Lucida Sans Unicode"/>
              </a:rPr>
              <a:t>but shows over-decomposition for unstructured meshes..</a:t>
            </a:r>
          </a:p>
        </p:txBody>
      </p:sp>
    </p:spTree>
    <p:extLst>
      <p:ext uri="{BB962C8B-B14F-4D97-AF65-F5344CB8AC3E}">
        <p14:creationId xmlns:p14="http://schemas.microsoft.com/office/powerpoint/2010/main" val="41966186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32</a:t>
            </a:fld>
            <a:endParaRPr lang="en-US" dirty="0">
              <a:solidFill>
                <a:prstClr val="black">
                  <a:tint val="75000"/>
                </a:prstClr>
              </a:solidFill>
            </a:endParaRPr>
          </a:p>
        </p:txBody>
      </p:sp>
      <p:pic>
        <p:nvPicPr>
          <p:cNvPr id="8" name="Picture 7" descr="grain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1508"/>
            <a:ext cx="9144000" cy="4449692"/>
          </a:xfrm>
          <a:prstGeom prst="rect">
            <a:avLst/>
          </a:prstGeom>
        </p:spPr>
      </p:pic>
      <p:sp>
        <p:nvSpPr>
          <p:cNvPr id="9" name="TextBox 8"/>
          <p:cNvSpPr txBox="1"/>
          <p:nvPr/>
        </p:nvSpPr>
        <p:spPr>
          <a:xfrm>
            <a:off x="914400" y="388203"/>
            <a:ext cx="7315200" cy="830997"/>
          </a:xfrm>
          <a:prstGeom prst="rect">
            <a:avLst/>
          </a:prstGeom>
          <a:solidFill>
            <a:schemeClr val="accent2">
              <a:lumMod val="40000"/>
              <a:lumOff val="60000"/>
            </a:schemeClr>
          </a:solidFill>
        </p:spPr>
        <p:txBody>
          <a:bodyPr wrap="square" rtlCol="0">
            <a:spAutoFit/>
          </a:bodyPr>
          <a:lstStyle/>
          <a:p>
            <a:pPr defTabSz="914400" fontAlgn="base">
              <a:spcBef>
                <a:spcPct val="0"/>
              </a:spcBef>
              <a:spcAft>
                <a:spcPct val="0"/>
              </a:spcAft>
            </a:pPr>
            <a:r>
              <a:rPr lang="en-US" sz="2400" dirty="0">
                <a:solidFill>
                  <a:prstClr val="black"/>
                </a:solidFill>
                <a:latin typeface="Lucida Sans Unicode"/>
              </a:rPr>
              <a:t>Working definition of </a:t>
            </a:r>
            <a:r>
              <a:rPr lang="en-US" sz="2400" dirty="0" err="1">
                <a:solidFill>
                  <a:prstClr val="black"/>
                </a:solidFill>
                <a:latin typeface="Lucida Sans Unicode"/>
              </a:rPr>
              <a:t>grainsize</a:t>
            </a:r>
            <a:r>
              <a:rPr lang="en-US" sz="2400" dirty="0">
                <a:solidFill>
                  <a:prstClr val="black"/>
                </a:solidFill>
                <a:latin typeface="Lucida Sans Unicode"/>
              </a:rPr>
              <a:t>: </a:t>
            </a:r>
          </a:p>
          <a:p>
            <a:pPr defTabSz="914400" fontAlgn="base">
              <a:spcBef>
                <a:spcPct val="0"/>
              </a:spcBef>
              <a:spcAft>
                <a:spcPct val="0"/>
              </a:spcAft>
            </a:pPr>
            <a:r>
              <a:rPr lang="en-US" sz="2400" dirty="0">
                <a:solidFill>
                  <a:prstClr val="black"/>
                </a:solidFill>
                <a:latin typeface="Lucida Sans Unicode"/>
              </a:rPr>
              <a:t>  amount of computation per remote interaction</a:t>
            </a:r>
          </a:p>
        </p:txBody>
      </p:sp>
      <p:sp>
        <p:nvSpPr>
          <p:cNvPr id="10" name="TextBox 9"/>
          <p:cNvSpPr txBox="1"/>
          <p:nvPr/>
        </p:nvSpPr>
        <p:spPr>
          <a:xfrm>
            <a:off x="1600200" y="1828800"/>
            <a:ext cx="5181600" cy="830997"/>
          </a:xfrm>
          <a:prstGeom prst="rect">
            <a:avLst/>
          </a:prstGeom>
          <a:solidFill>
            <a:schemeClr val="accent2">
              <a:lumMod val="40000"/>
              <a:lumOff val="60000"/>
            </a:schemeClr>
          </a:solidFill>
        </p:spPr>
        <p:txBody>
          <a:bodyPr wrap="square" rtlCol="0">
            <a:spAutoFit/>
          </a:bodyPr>
          <a:lstStyle/>
          <a:p>
            <a:pPr defTabSz="914400" fontAlgn="base">
              <a:spcBef>
                <a:spcPct val="0"/>
              </a:spcBef>
              <a:spcAft>
                <a:spcPct val="0"/>
              </a:spcAft>
            </a:pPr>
            <a:r>
              <a:rPr lang="en-US" sz="2400" dirty="0">
                <a:solidFill>
                  <a:prstClr val="black"/>
                </a:solidFill>
                <a:latin typeface="Lucida Sans Unicode"/>
              </a:rPr>
              <a:t>Choose </a:t>
            </a:r>
            <a:r>
              <a:rPr lang="en-US" sz="2400" dirty="0" err="1">
                <a:solidFill>
                  <a:prstClr val="black"/>
                </a:solidFill>
                <a:latin typeface="Lucida Sans Unicode"/>
              </a:rPr>
              <a:t>grainsize</a:t>
            </a:r>
            <a:r>
              <a:rPr lang="en-US" sz="2400" dirty="0">
                <a:solidFill>
                  <a:prstClr val="black"/>
                </a:solidFill>
                <a:latin typeface="Lucida Sans Unicode"/>
              </a:rPr>
              <a:t> to be just large enough to amortize the overhead </a:t>
            </a:r>
          </a:p>
        </p:txBody>
      </p:sp>
      <p:sp>
        <p:nvSpPr>
          <p:cNvPr id="11" name="Rounded Rectangle 10"/>
          <p:cNvSpPr/>
          <p:nvPr/>
        </p:nvSpPr>
        <p:spPr>
          <a:xfrm>
            <a:off x="1981200" y="4267200"/>
            <a:ext cx="4114800" cy="381000"/>
          </a:xfrm>
          <a:prstGeom prst="roundRect">
            <a:avLst/>
          </a:prstGeom>
          <a:solidFill>
            <a:schemeClr val="accent1">
              <a:lumMod val="20000"/>
              <a:lumOff val="80000"/>
              <a:alpha val="4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2400">
              <a:solidFill>
                <a:prstClr val="white"/>
              </a:solidFill>
              <a:latin typeface="Lucida Sans Unicode"/>
            </a:endParaRPr>
          </a:p>
        </p:txBody>
      </p:sp>
      <p:sp>
        <p:nvSpPr>
          <p:cNvPr id="12" name="Oval 11"/>
          <p:cNvSpPr/>
          <p:nvPr/>
        </p:nvSpPr>
        <p:spPr>
          <a:xfrm>
            <a:off x="1981200" y="4114800"/>
            <a:ext cx="457200" cy="685800"/>
          </a:xfrm>
          <a:prstGeom prst="ellipse">
            <a:avLst/>
          </a:prstGeom>
          <a:solidFill>
            <a:srgbClr val="CCFFCC">
              <a:alpha val="4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2400">
              <a:solidFill>
                <a:prstClr val="white"/>
              </a:solidFill>
              <a:latin typeface="Lucida Sans Unicode"/>
            </a:endParaRPr>
          </a:p>
        </p:txBody>
      </p:sp>
    </p:spTree>
    <p:extLst>
      <p:ext uri="{BB962C8B-B14F-4D97-AF65-F5344CB8AC3E}">
        <p14:creationId xmlns:p14="http://schemas.microsoft.com/office/powerpoint/2010/main" val="63318211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Grainsize</a:t>
            </a:r>
            <a:r>
              <a:rPr lang="en-US" dirty="0" smtClean="0"/>
              <a:t> in a common setting</a:t>
            </a:r>
            <a:endParaRPr lang="en-US" dirty="0"/>
          </a:p>
        </p:txBody>
      </p:sp>
      <p:sp>
        <p:nvSpPr>
          <p:cNvPr id="4" name="Footer Placeholder 3"/>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solidFill>
                  <a:prstClr val="black">
                    <a:tint val="75000"/>
                  </a:prstClr>
                </a:solidFill>
              </a:rPr>
              <a:pPr>
                <a:defRPr/>
              </a:pPr>
              <a:t>33</a:t>
            </a:fld>
            <a:endParaRPr lang="en-US" dirty="0">
              <a:solidFill>
                <a:prstClr val="black">
                  <a:tint val="75000"/>
                </a:prstClr>
              </a:solidFill>
            </a:endParaRPr>
          </a:p>
        </p:txBody>
      </p:sp>
      <p:pic>
        <p:nvPicPr>
          <p:cNvPr id="6" name="Picture 5" descr="jacobi-grainsize-halfmemor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95" y="1447800"/>
            <a:ext cx="7434694" cy="4038599"/>
          </a:xfrm>
          <a:prstGeom prst="rect">
            <a:avLst/>
          </a:prstGeom>
        </p:spPr>
      </p:pic>
      <p:sp>
        <p:nvSpPr>
          <p:cNvPr id="7" name="TextBox 6"/>
          <p:cNvSpPr txBox="1"/>
          <p:nvPr/>
        </p:nvSpPr>
        <p:spPr>
          <a:xfrm>
            <a:off x="4191000" y="2514600"/>
            <a:ext cx="2743200" cy="830997"/>
          </a:xfrm>
          <a:prstGeom prst="rect">
            <a:avLst/>
          </a:prstGeom>
          <a:solidFill>
            <a:schemeClr val="bg2">
              <a:lumMod val="90000"/>
            </a:schemeClr>
          </a:solidFill>
        </p:spPr>
        <p:txBody>
          <a:bodyPr wrap="square" rtlCol="0">
            <a:spAutoFit/>
          </a:bodyPr>
          <a:lstStyle/>
          <a:p>
            <a:pPr defTabSz="914400" fontAlgn="base">
              <a:spcBef>
                <a:spcPct val="0"/>
              </a:spcBef>
              <a:spcAft>
                <a:spcPct val="0"/>
              </a:spcAft>
            </a:pPr>
            <a:r>
              <a:rPr lang="en-US" sz="2400" dirty="0">
                <a:solidFill>
                  <a:prstClr val="black"/>
                </a:solidFill>
                <a:latin typeface="Times New Roman" pitchFamily="18" charset="0"/>
              </a:rPr>
              <a:t>2 MB/</a:t>
            </a:r>
            <a:r>
              <a:rPr lang="en-US" sz="2400" dirty="0" err="1">
                <a:solidFill>
                  <a:prstClr val="black"/>
                </a:solidFill>
                <a:latin typeface="Times New Roman" pitchFamily="18" charset="0"/>
              </a:rPr>
              <a:t>chare</a:t>
            </a:r>
            <a:r>
              <a:rPr lang="en-US" sz="2400" dirty="0">
                <a:solidFill>
                  <a:prstClr val="black"/>
                </a:solidFill>
                <a:latin typeface="Times New Roman" pitchFamily="18" charset="0"/>
              </a:rPr>
              <a:t>, </a:t>
            </a:r>
          </a:p>
          <a:p>
            <a:pPr defTabSz="914400" fontAlgn="base">
              <a:spcBef>
                <a:spcPct val="0"/>
              </a:spcBef>
              <a:spcAft>
                <a:spcPct val="0"/>
              </a:spcAft>
            </a:pPr>
            <a:r>
              <a:rPr lang="en-US" sz="2400" dirty="0">
                <a:solidFill>
                  <a:prstClr val="black"/>
                </a:solidFill>
                <a:latin typeface="Times New Roman" pitchFamily="18" charset="0"/>
              </a:rPr>
              <a:t>256 objects per core</a:t>
            </a:r>
          </a:p>
        </p:txBody>
      </p:sp>
      <p:cxnSp>
        <p:nvCxnSpPr>
          <p:cNvPr id="9" name="Straight Arrow Connector 8"/>
          <p:cNvCxnSpPr/>
          <p:nvPr/>
        </p:nvCxnSpPr>
        <p:spPr>
          <a:xfrm flipV="1">
            <a:off x="4038600" y="3352800"/>
            <a:ext cx="152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41355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atin typeface="Calibri" charset="0"/>
              </a:rPr>
              <a:t>Rules of thumb for grainsize</a:t>
            </a:r>
          </a:p>
        </p:txBody>
      </p:sp>
      <p:sp>
        <p:nvSpPr>
          <p:cNvPr id="26627" name="Content Placeholder 2"/>
          <p:cNvSpPr>
            <a:spLocks noGrp="1"/>
          </p:cNvSpPr>
          <p:nvPr>
            <p:ph idx="1"/>
          </p:nvPr>
        </p:nvSpPr>
        <p:spPr/>
        <p:txBody>
          <a:bodyPr rtlCol="0">
            <a:normAutofit fontScale="92500"/>
          </a:bodyPr>
          <a:lstStyle/>
          <a:p>
            <a:pPr eaLnBrk="1" fontAlgn="auto" hangingPunct="1">
              <a:spcAft>
                <a:spcPts val="0"/>
              </a:spcAft>
              <a:defRPr/>
            </a:pPr>
            <a:r>
              <a:rPr lang="en-US" dirty="0" smtClean="0">
                <a:ea typeface="+mn-ea"/>
                <a:cs typeface="+mn-cs"/>
              </a:rPr>
              <a:t>Make it as small as possible, as long as it amortizes the overhead</a:t>
            </a:r>
          </a:p>
          <a:p>
            <a:pPr eaLnBrk="1" fontAlgn="auto" hangingPunct="1">
              <a:spcAft>
                <a:spcPts val="0"/>
              </a:spcAft>
              <a:defRPr/>
            </a:pPr>
            <a:r>
              <a:rPr lang="en-US" dirty="0" smtClean="0">
                <a:ea typeface="+mn-ea"/>
                <a:cs typeface="+mn-cs"/>
              </a:rPr>
              <a:t>More specifically, ensure:</a:t>
            </a:r>
          </a:p>
          <a:p>
            <a:pPr lvl="1" eaLnBrk="1" fontAlgn="auto" hangingPunct="1">
              <a:spcAft>
                <a:spcPts val="0"/>
              </a:spcAft>
              <a:defRPr/>
            </a:pPr>
            <a:r>
              <a:rPr lang="en-US" i="1" u="sng" dirty="0" smtClean="0">
                <a:ea typeface="+mn-ea"/>
              </a:rPr>
              <a:t>Average</a:t>
            </a:r>
            <a:r>
              <a:rPr lang="en-US" i="1" dirty="0" smtClean="0">
                <a:ea typeface="+mn-ea"/>
              </a:rPr>
              <a:t> </a:t>
            </a:r>
            <a:r>
              <a:rPr lang="en-US" dirty="0" smtClean="0">
                <a:ea typeface="+mn-ea"/>
              </a:rPr>
              <a:t>grainsize is greater than k</a:t>
            </a:r>
            <a:r>
              <a:rPr lang="en-US" dirty="0" smtClean="0">
                <a:ea typeface="+mn-ea"/>
                <a:sym typeface="Wingdings 2"/>
              </a:rPr>
              <a:t></a:t>
            </a:r>
            <a:r>
              <a:rPr lang="en-US" dirty="0" smtClean="0">
                <a:ea typeface="+mn-ea"/>
              </a:rPr>
              <a:t>v (say 10v)</a:t>
            </a:r>
          </a:p>
          <a:p>
            <a:pPr lvl="2">
              <a:defRPr/>
            </a:pPr>
            <a:r>
              <a:rPr lang="en-US" dirty="0"/>
              <a:t>v</a:t>
            </a:r>
            <a:r>
              <a:rPr lang="en-US" dirty="0" smtClean="0"/>
              <a:t>: overhead per message, p: number of processors, T: sequential execution time</a:t>
            </a:r>
            <a:endParaRPr lang="en-US" dirty="0" smtClean="0">
              <a:ea typeface="+mn-ea"/>
            </a:endParaRPr>
          </a:p>
          <a:p>
            <a:pPr lvl="1" eaLnBrk="1" fontAlgn="auto" hangingPunct="1">
              <a:spcAft>
                <a:spcPts val="0"/>
              </a:spcAft>
              <a:defRPr/>
            </a:pPr>
            <a:r>
              <a:rPr lang="en-US" dirty="0" smtClean="0">
                <a:ea typeface="+mn-ea"/>
              </a:rPr>
              <a:t>No single grain should be allowed to be too large </a:t>
            </a:r>
          </a:p>
          <a:p>
            <a:pPr lvl="2" eaLnBrk="1" fontAlgn="auto" hangingPunct="1">
              <a:spcAft>
                <a:spcPts val="0"/>
              </a:spcAft>
              <a:defRPr/>
            </a:pPr>
            <a:r>
              <a:rPr lang="en-US" dirty="0" smtClean="0">
                <a:ea typeface="+mn-ea"/>
              </a:rPr>
              <a:t>Must be smaller than T/p, but actually we can express it as </a:t>
            </a:r>
          </a:p>
          <a:p>
            <a:pPr lvl="3" eaLnBrk="1" fontAlgn="auto" hangingPunct="1">
              <a:spcAft>
                <a:spcPts val="0"/>
              </a:spcAft>
              <a:buFont typeface="Arial" pitchFamily="34" charset="0"/>
              <a:buChar char="–"/>
              <a:defRPr/>
            </a:pPr>
            <a:r>
              <a:rPr lang="en-US" dirty="0" smtClean="0">
                <a:ea typeface="+mn-ea"/>
              </a:rPr>
              <a:t>Must be smaller than k</a:t>
            </a:r>
            <a:r>
              <a:rPr lang="en-US" dirty="0" smtClean="0">
                <a:ea typeface="+mn-ea"/>
                <a:sym typeface="Wingdings 2"/>
              </a:rPr>
              <a:t></a:t>
            </a:r>
            <a:r>
              <a:rPr lang="en-US" dirty="0" smtClean="0">
                <a:ea typeface="+mn-ea"/>
              </a:rPr>
              <a:t>m</a:t>
            </a:r>
            <a:r>
              <a:rPr lang="en-US" dirty="0" smtClean="0">
                <a:ea typeface="+mn-ea"/>
                <a:sym typeface="Wingdings 2"/>
              </a:rPr>
              <a:t></a:t>
            </a:r>
            <a:r>
              <a:rPr lang="en-US" dirty="0" smtClean="0">
                <a:ea typeface="+mn-ea"/>
              </a:rPr>
              <a:t>v (say 100v)</a:t>
            </a:r>
          </a:p>
          <a:p>
            <a:pPr eaLnBrk="1" fontAlgn="auto" hangingPunct="1">
              <a:spcAft>
                <a:spcPts val="0"/>
              </a:spcAft>
              <a:defRPr/>
            </a:pPr>
            <a:r>
              <a:rPr lang="en-US" dirty="0" smtClean="0">
                <a:ea typeface="+mn-ea"/>
                <a:cs typeface="+mn-cs"/>
              </a:rPr>
              <a:t>Important corollary:</a:t>
            </a:r>
          </a:p>
          <a:p>
            <a:pPr lvl="1" eaLnBrk="1" fontAlgn="auto" hangingPunct="1">
              <a:spcAft>
                <a:spcPts val="0"/>
              </a:spcAft>
              <a:defRPr/>
            </a:pPr>
            <a:r>
              <a:rPr lang="en-US" dirty="0" smtClean="0">
                <a:ea typeface="+mn-ea"/>
              </a:rPr>
              <a:t>You can be at close to optimal grainsize without having to think about P, the number of processors</a:t>
            </a:r>
          </a:p>
        </p:txBody>
      </p:sp>
      <p:sp>
        <p:nvSpPr>
          <p:cNvPr id="22532" name="Footer Placeholder 4"/>
          <p:cNvSpPr>
            <a:spLocks noGrp="1"/>
          </p:cNvSpPr>
          <p:nvPr>
            <p:ph type="ftr" sz="quarter" idx="11"/>
          </p:nvPr>
        </p:nvSpPr>
        <p:spPr bwMode="auto">
          <a:xfrm>
            <a:off x="3276600" y="65087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a:solidFill>
                <a:srgbClr val="404040"/>
              </a:solidFill>
              <a:latin typeface="Consolas" charset="0"/>
            </a:endParaRPr>
          </a:p>
        </p:txBody>
      </p:sp>
      <p:sp>
        <p:nvSpPr>
          <p:cNvPr id="22533" name="Slide Number Placeholder 5"/>
          <p:cNvSpPr txBox="1">
            <a:spLocks/>
          </p:cNvSpPr>
          <p:nvPr/>
        </p:nvSpPr>
        <p:spPr bwMode="auto">
          <a:xfrm>
            <a:off x="6705600" y="6508750"/>
            <a:ext cx="1828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defTabSz="914400" eaLnBrk="1" fontAlgn="base" hangingPunct="1">
              <a:spcBef>
                <a:spcPct val="0"/>
              </a:spcBef>
              <a:spcAft>
                <a:spcPct val="0"/>
              </a:spcAft>
            </a:pPr>
            <a:fld id="{5A690EEE-99A0-204A-8E01-0078FA10C250}" type="slidenum">
              <a:rPr lang="en-US" sz="1200">
                <a:solidFill>
                  <a:srgbClr val="262626"/>
                </a:solidFill>
                <a:latin typeface="Consolas" charset="0"/>
              </a:rPr>
              <a:pPr algn="r" defTabSz="914400" eaLnBrk="1" fontAlgn="base" hangingPunct="1">
                <a:spcBef>
                  <a:spcPct val="0"/>
                </a:spcBef>
                <a:spcAft>
                  <a:spcPct val="0"/>
                </a:spcAft>
              </a:pPr>
              <a:t>34</a:t>
            </a:fld>
            <a:endParaRPr lang="en-US" sz="1200">
              <a:solidFill>
                <a:srgbClr val="262626"/>
              </a:solidFill>
              <a:latin typeface="Consolas" charset="0"/>
            </a:endParaRPr>
          </a:p>
        </p:txBody>
      </p:sp>
      <p:sp>
        <p:nvSpPr>
          <p:cNvPr id="2253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74F391-93AF-4545-866E-688B02D5F804}" type="slidenum">
              <a:rPr lang="en-US" sz="1200">
                <a:solidFill>
                  <a:srgbClr val="262626"/>
                </a:solidFill>
                <a:latin typeface="Consolas" charset="0"/>
              </a:rPr>
              <a:pPr eaLnBrk="1" hangingPunct="1"/>
              <a:t>34</a:t>
            </a:fld>
            <a:endParaRPr lang="en-US" sz="1200">
              <a:solidFill>
                <a:srgbClr val="262626"/>
              </a:solidFill>
              <a:latin typeface="Consolas" charset="0"/>
            </a:endParaRPr>
          </a:p>
        </p:txBody>
      </p:sp>
    </p:spTree>
    <p:extLst>
      <p:ext uri="{BB962C8B-B14F-4D97-AF65-F5344CB8AC3E}">
        <p14:creationId xmlns:p14="http://schemas.microsoft.com/office/powerpoint/2010/main" val="35392903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28600" y="228600"/>
            <a:ext cx="8686800" cy="792162"/>
          </a:xfrm>
        </p:spPr>
        <p:txBody>
          <a:bodyPr>
            <a:normAutofit/>
          </a:bodyPr>
          <a:lstStyle/>
          <a:p>
            <a:r>
              <a:rPr lang="en-US" sz="3200" dirty="0" err="1" smtClean="0"/>
              <a:t>Grainsize</a:t>
            </a:r>
            <a:r>
              <a:rPr lang="en-US" sz="3200" dirty="0" smtClean="0"/>
              <a:t>: Weather </a:t>
            </a:r>
            <a:r>
              <a:rPr lang="en-US" sz="3200" dirty="0"/>
              <a:t>Forecasting in BRAMS</a:t>
            </a:r>
          </a:p>
        </p:txBody>
      </p:sp>
      <p:sp>
        <p:nvSpPr>
          <p:cNvPr id="4" name="Footer Placeholder 3"/>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solidFill>
                  <a:prstClr val="black">
                    <a:tint val="75000"/>
                  </a:prstClr>
                </a:solidFill>
              </a:rPr>
              <a:pPr>
                <a:defRPr/>
              </a:pPr>
              <a:t>35</a:t>
            </a:fld>
            <a:endParaRPr lang="en-US" dirty="0">
              <a:solidFill>
                <a:prstClr val="black">
                  <a:tint val="75000"/>
                </a:prstClr>
              </a:solidFill>
            </a:endParaRPr>
          </a:p>
        </p:txBody>
      </p:sp>
      <p:pic>
        <p:nvPicPr>
          <p:cNvPr id="6" name="anda.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362200"/>
            <a:ext cx="9144000" cy="3429000"/>
          </a:xfrm>
          <a:prstGeom prst="rect">
            <a:avLst/>
          </a:prstGeom>
        </p:spPr>
      </p:pic>
      <p:sp>
        <p:nvSpPr>
          <p:cNvPr id="9" name="Content Placeholder 5"/>
          <p:cNvSpPr txBox="1">
            <a:spLocks/>
          </p:cNvSpPr>
          <p:nvPr/>
        </p:nvSpPr>
        <p:spPr>
          <a:xfrm>
            <a:off x="533400" y="1371600"/>
            <a:ext cx="8382000" cy="8381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baseline="0">
                <a:solidFill>
                  <a:schemeClr val="accent6">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baseline="0">
                <a:solidFill>
                  <a:srgbClr val="57873C"/>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baseline="0">
                <a:solidFill>
                  <a:srgbClr val="57873C"/>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rgbClr val="57873C"/>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rgbClr val="57873C"/>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pPr>
            <a:r>
              <a:rPr lang="en-US" sz="2000" dirty="0" err="1" smtClean="0">
                <a:solidFill>
                  <a:srgbClr val="777C84">
                    <a:lumMod val="75000"/>
                  </a:srgbClr>
                </a:solidFill>
                <a:latin typeface="Lucida Sans Unicode"/>
              </a:rPr>
              <a:t>Brams</a:t>
            </a:r>
            <a:r>
              <a:rPr lang="en-US" sz="2000" dirty="0" smtClean="0">
                <a:solidFill>
                  <a:srgbClr val="777C84">
                    <a:lumMod val="75000"/>
                  </a:srgbClr>
                </a:solidFill>
                <a:latin typeface="Lucida Sans Unicode"/>
              </a:rPr>
              <a:t>: </a:t>
            </a:r>
            <a:r>
              <a:rPr lang="en-US" sz="2000" dirty="0" err="1" smtClean="0">
                <a:solidFill>
                  <a:srgbClr val="777C84">
                    <a:lumMod val="75000"/>
                  </a:srgbClr>
                </a:solidFill>
                <a:latin typeface="Lucida Sans Unicode"/>
              </a:rPr>
              <a:t>Brazillian</a:t>
            </a:r>
            <a:r>
              <a:rPr lang="en-US" sz="2000" dirty="0" smtClean="0">
                <a:solidFill>
                  <a:srgbClr val="777C84">
                    <a:lumMod val="75000"/>
                  </a:srgbClr>
                </a:solidFill>
                <a:latin typeface="Lucida Sans Unicode"/>
              </a:rPr>
              <a:t> weather code (based on RAMS)</a:t>
            </a:r>
          </a:p>
          <a:p>
            <a:pPr fontAlgn="base">
              <a:spcAft>
                <a:spcPct val="0"/>
              </a:spcAft>
            </a:pPr>
            <a:r>
              <a:rPr lang="en-US" sz="2000" dirty="0" smtClean="0">
                <a:solidFill>
                  <a:srgbClr val="777C84">
                    <a:lumMod val="75000"/>
                  </a:srgbClr>
                </a:solidFill>
                <a:latin typeface="Lucida Sans Unicode"/>
              </a:rPr>
              <a:t>AMPI version (Eduardo Rodrigues, with Mendes,  J. Panetta, ..)</a:t>
            </a:r>
          </a:p>
        </p:txBody>
      </p:sp>
      <p:sp>
        <p:nvSpPr>
          <p:cNvPr id="10" name="TextBox 9"/>
          <p:cNvSpPr txBox="1"/>
          <p:nvPr/>
        </p:nvSpPr>
        <p:spPr>
          <a:xfrm>
            <a:off x="685800" y="5943601"/>
            <a:ext cx="7772400" cy="400110"/>
          </a:xfrm>
          <a:prstGeom prst="rect">
            <a:avLst/>
          </a:prstGeom>
          <a:solidFill>
            <a:schemeClr val="accent2">
              <a:lumMod val="40000"/>
              <a:lumOff val="60000"/>
            </a:schemeClr>
          </a:solidFill>
        </p:spPr>
        <p:txBody>
          <a:bodyPr wrap="square" rtlCol="0">
            <a:spAutoFit/>
          </a:bodyPr>
          <a:lstStyle/>
          <a:p>
            <a:pPr defTabSz="914400" fontAlgn="base">
              <a:spcBef>
                <a:spcPct val="0"/>
              </a:spcBef>
              <a:spcAft>
                <a:spcPct val="0"/>
              </a:spcAft>
            </a:pPr>
            <a:r>
              <a:rPr lang="en-US" sz="2000" dirty="0">
                <a:solidFill>
                  <a:prstClr val="black"/>
                </a:solidFill>
                <a:latin typeface="Lucida Sans Unicode"/>
              </a:rPr>
              <a:t>Instead of using 64 work units on 64 cores, used 1024 on 64</a:t>
            </a:r>
          </a:p>
        </p:txBody>
      </p:sp>
    </p:spTree>
    <p:extLst>
      <p:ext uri="{BB962C8B-B14F-4D97-AF65-F5344CB8AC3E}">
        <p14:creationId xmlns:p14="http://schemas.microsoft.com/office/powerpoint/2010/main" val="572199346"/>
      </p:ext>
    </p:extLst>
  </p:cSld>
  <p:clrMapOvr>
    <a:masterClrMapping/>
  </p:clrMapOvr>
  <p:transition xmlns:p14="http://schemas.microsoft.com/office/powerpoint/2010/main" advTm="75229">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mod="1">
    <p:ext uri="{E180D4A7-C9FB-4DFB-919C-405C955672EB}">
      <p14:showEvtLst xmlns:p14="http://schemas.microsoft.com/office/powerpoint/2010/main">
        <p14:playEvt time="0" objId="6"/>
        <p14:playEvt time="2516" objId="6"/>
        <p14:playEvt time="4933" objId="6"/>
        <p14:playEvt time="7353" objId="6"/>
        <p14:playEvt time="9765" objId="6"/>
        <p14:playEvt time="12182" objId="6"/>
        <p14:playEvt time="14599" objId="6"/>
        <p14:playEvt time="17015" objId="6"/>
        <p14:playEvt time="19431" objId="6"/>
        <p14:playEvt time="21832" objId="6"/>
        <p14:playEvt time="24232" objId="6"/>
        <p14:playEvt time="26649" objId="6"/>
        <p14:playEvt time="29064" objId="6"/>
        <p14:playEvt time="31464" objId="6"/>
        <p14:playEvt time="33864" objId="6"/>
        <p14:playEvt time="36281" objId="6"/>
        <p14:playEvt time="38701" objId="6"/>
        <p14:playEvt time="41115" objId="6"/>
        <p14:playEvt time="43531" objId="6"/>
        <p14:playEvt time="45950" objId="6"/>
        <p14:playEvt time="48366" objId="6"/>
        <p14:playEvt time="50783" objId="6"/>
        <p14:playEvt time="53200" objId="6"/>
        <p14:playEvt time="55617" objId="6"/>
        <p14:playEvt time="58033" objId="6"/>
        <p14:playEvt time="60442" objId="6"/>
        <p14:playEvt time="62850" objId="6"/>
        <p14:playEvt time="65263" objId="6"/>
        <p14:playEvt time="67684" objId="6"/>
        <p14:playEvt time="70101" objId="6"/>
        <p14:playEvt time="72529" objId="6"/>
        <p14:playEvt time="74945" objId="6"/>
        <p14:stopEvt time="75229" objId="6"/>
      </p14:showEvt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Baseline: 64 </a:t>
            </a:r>
            <a:r>
              <a:rPr lang="en-US" dirty="0" smtClean="0"/>
              <a:t>objects</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36</a:t>
            </a:fld>
            <a:endParaRPr lang="en-US" dirty="0"/>
          </a:p>
        </p:txBody>
      </p:sp>
      <p:pic>
        <p:nvPicPr>
          <p:cNvPr id="6" name="Picture 5" descr="64vp.png"/>
          <p:cNvPicPr>
            <a:picLocks noChangeAspect="1"/>
          </p:cNvPicPr>
          <p:nvPr/>
        </p:nvPicPr>
        <p:blipFill rotWithShape="1">
          <a:blip r:embed="rId2">
            <a:extLst>
              <a:ext uri="{28A0092B-C50C-407E-A947-70E740481C1C}">
                <a14:useLocalDpi xmlns:a14="http://schemas.microsoft.com/office/drawing/2010/main" val="0"/>
              </a:ext>
            </a:extLst>
          </a:blip>
          <a:srcRect t="2705"/>
          <a:stretch/>
        </p:blipFill>
        <p:spPr>
          <a:xfrm>
            <a:off x="571499" y="821838"/>
            <a:ext cx="7982565" cy="5350361"/>
          </a:xfrm>
          <a:prstGeom prst="rect">
            <a:avLst/>
          </a:prstGeom>
        </p:spPr>
      </p:pic>
    </p:spTree>
    <p:extLst>
      <p:ext uri="{BB962C8B-B14F-4D97-AF65-F5344CB8AC3E}">
        <p14:creationId xmlns:p14="http://schemas.microsoft.com/office/powerpoint/2010/main" val="29648109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Over-decomposition: 1024 objects </a:t>
            </a:r>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37</a:t>
            </a:fld>
            <a:endParaRPr lang="en-US" dirty="0"/>
          </a:p>
        </p:txBody>
      </p:sp>
      <p:pic>
        <p:nvPicPr>
          <p:cNvPr id="7" name="Picture 6" descr="1024vp.png"/>
          <p:cNvPicPr>
            <a:picLocks noChangeAspect="1"/>
          </p:cNvPicPr>
          <p:nvPr/>
        </p:nvPicPr>
        <p:blipFill rotWithShape="1">
          <a:blip r:embed="rId2">
            <a:extLst>
              <a:ext uri="{28A0092B-C50C-407E-A947-70E740481C1C}">
                <a14:useLocalDpi xmlns:a14="http://schemas.microsoft.com/office/drawing/2010/main" val="0"/>
              </a:ext>
            </a:extLst>
          </a:blip>
          <a:srcRect t="2699"/>
          <a:stretch/>
        </p:blipFill>
        <p:spPr>
          <a:xfrm>
            <a:off x="571500" y="821838"/>
            <a:ext cx="8001000" cy="5363061"/>
          </a:xfrm>
          <a:prstGeom prst="rect">
            <a:avLst/>
          </a:prstGeom>
        </p:spPr>
      </p:pic>
      <p:sp>
        <p:nvSpPr>
          <p:cNvPr id="8" name="TextBox 7"/>
          <p:cNvSpPr txBox="1"/>
          <p:nvPr/>
        </p:nvSpPr>
        <p:spPr>
          <a:xfrm>
            <a:off x="1600200" y="3435013"/>
            <a:ext cx="6477001" cy="954107"/>
          </a:xfrm>
          <a:prstGeom prst="rect">
            <a:avLst/>
          </a:prstGeom>
          <a:solidFill>
            <a:schemeClr val="accent3">
              <a:lumMod val="20000"/>
              <a:lumOff val="80000"/>
            </a:schemeClr>
          </a:solidFill>
        </p:spPr>
        <p:txBody>
          <a:bodyPr wrap="square" rtlCol="0">
            <a:spAutoFit/>
          </a:bodyPr>
          <a:lstStyle/>
          <a:p>
            <a:pPr algn="ctr"/>
            <a:r>
              <a:rPr lang="en-US" sz="2800" dirty="0" smtClean="0"/>
              <a:t>Benefits from communication/computation overlap</a:t>
            </a:r>
            <a:endParaRPr lang="en-US" sz="2800" dirty="0"/>
          </a:p>
        </p:txBody>
      </p:sp>
    </p:spTree>
    <p:extLst>
      <p:ext uri="{BB962C8B-B14F-4D97-AF65-F5344CB8AC3E}">
        <p14:creationId xmlns:p14="http://schemas.microsoft.com/office/powerpoint/2010/main" val="6028526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With Load Balancing: 1024 </a:t>
            </a:r>
            <a:r>
              <a:rPr lang="en-US" dirty="0" smtClean="0"/>
              <a:t>objects</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38</a:t>
            </a:fld>
            <a:endParaRPr lang="en-US" dirty="0"/>
          </a:p>
        </p:txBody>
      </p:sp>
      <p:pic>
        <p:nvPicPr>
          <p:cNvPr id="6" name="Picture 5" descr="1024vp_SFC2D.png"/>
          <p:cNvPicPr>
            <a:picLocks noChangeAspect="1"/>
          </p:cNvPicPr>
          <p:nvPr/>
        </p:nvPicPr>
        <p:blipFill rotWithShape="1">
          <a:blip r:embed="rId2">
            <a:extLst>
              <a:ext uri="{28A0092B-C50C-407E-A947-70E740481C1C}">
                <a14:useLocalDpi xmlns:a14="http://schemas.microsoft.com/office/drawing/2010/main" val="0"/>
              </a:ext>
            </a:extLst>
          </a:blip>
          <a:srcRect t="2924"/>
          <a:stretch/>
        </p:blipFill>
        <p:spPr>
          <a:xfrm>
            <a:off x="571500" y="834290"/>
            <a:ext cx="8001000" cy="535060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521962681"/>
              </p:ext>
            </p:extLst>
          </p:nvPr>
        </p:nvGraphicFramePr>
        <p:xfrm>
          <a:off x="1600200" y="3276600"/>
          <a:ext cx="6477001" cy="1112520"/>
        </p:xfrm>
        <a:graphic>
          <a:graphicData uri="http://schemas.openxmlformats.org/drawingml/2006/table">
            <a:tbl>
              <a:tblPr firstRow="1" bandRow="1">
                <a:tableStyleId>{5C22544A-7EE6-4342-B048-85BDC9FD1C3A}</a:tableStyleId>
              </a:tblPr>
              <a:tblGrid>
                <a:gridCol w="3805238"/>
                <a:gridCol w="2671763"/>
              </a:tblGrid>
              <a:tr h="370840">
                <a:tc>
                  <a:txBody>
                    <a:bodyPr/>
                    <a:lstStyle/>
                    <a:p>
                      <a:r>
                        <a:rPr lang="en-US" dirty="0" smtClean="0">
                          <a:solidFill>
                            <a:srgbClr val="000000"/>
                          </a:solidFill>
                        </a:rPr>
                        <a:t>No </a:t>
                      </a:r>
                      <a:r>
                        <a:rPr lang="en-US" dirty="0" err="1" smtClean="0">
                          <a:solidFill>
                            <a:srgbClr val="000000"/>
                          </a:solidFill>
                        </a:rPr>
                        <a:t>overdecomp</a:t>
                      </a:r>
                      <a:r>
                        <a:rPr lang="en-US" baseline="0" dirty="0" smtClean="0">
                          <a:solidFill>
                            <a:srgbClr val="000000"/>
                          </a:solidFill>
                        </a:rPr>
                        <a:t> (64 threads)</a:t>
                      </a:r>
                      <a:endParaRPr lang="en-US" dirty="0">
                        <a:solidFill>
                          <a:srgbClr val="000000"/>
                        </a:solidFill>
                      </a:endParaRPr>
                    </a:p>
                  </a:txBody>
                  <a:tcPr>
                    <a:solidFill>
                      <a:schemeClr val="accent1">
                        <a:lumMod val="20000"/>
                        <a:lumOff val="80000"/>
                      </a:schemeClr>
                    </a:solidFill>
                  </a:tcPr>
                </a:tc>
                <a:tc>
                  <a:txBody>
                    <a:bodyPr/>
                    <a:lstStyle/>
                    <a:p>
                      <a:r>
                        <a:rPr lang="en-US" dirty="0" smtClean="0">
                          <a:solidFill>
                            <a:srgbClr val="000000"/>
                          </a:solidFill>
                        </a:rPr>
                        <a:t>4988 sec</a:t>
                      </a:r>
                      <a:endParaRPr lang="en-US" dirty="0">
                        <a:solidFill>
                          <a:srgbClr val="000000"/>
                        </a:solidFill>
                      </a:endParaRPr>
                    </a:p>
                  </a:txBody>
                  <a:tcPr>
                    <a:solidFill>
                      <a:schemeClr val="accent4">
                        <a:lumMod val="20000"/>
                        <a:lumOff val="80000"/>
                      </a:schemeClr>
                    </a:solidFill>
                  </a:tcPr>
                </a:tc>
              </a:tr>
              <a:tr h="370840">
                <a:tc>
                  <a:txBody>
                    <a:bodyPr/>
                    <a:lstStyle/>
                    <a:p>
                      <a:r>
                        <a:rPr lang="en-US" dirty="0" err="1" smtClean="0"/>
                        <a:t>Overdecomp</a:t>
                      </a:r>
                      <a:r>
                        <a:rPr lang="en-US" dirty="0" smtClean="0"/>
                        <a:t> into 1024 threads</a:t>
                      </a:r>
                      <a:endParaRPr lang="en-US" dirty="0"/>
                    </a:p>
                  </a:txBody>
                  <a:tcPr/>
                </a:tc>
                <a:tc>
                  <a:txBody>
                    <a:bodyPr/>
                    <a:lstStyle/>
                    <a:p>
                      <a:r>
                        <a:rPr lang="en-US" dirty="0" smtClean="0"/>
                        <a:t>3713 sec</a:t>
                      </a:r>
                      <a:endParaRPr lang="en-US" dirty="0"/>
                    </a:p>
                  </a:txBody>
                  <a:tcPr/>
                </a:tc>
              </a:tr>
              <a:tr h="370840">
                <a:tc>
                  <a:txBody>
                    <a:bodyPr/>
                    <a:lstStyle/>
                    <a:p>
                      <a:r>
                        <a:rPr lang="en-US" dirty="0" smtClean="0"/>
                        <a:t>Load balancing (1024 threads)</a:t>
                      </a:r>
                      <a:endParaRPr lang="en-US" dirty="0"/>
                    </a:p>
                  </a:txBody>
                  <a:tcPr/>
                </a:tc>
                <a:tc>
                  <a:txBody>
                    <a:bodyPr/>
                    <a:lstStyle/>
                    <a:p>
                      <a:r>
                        <a:rPr lang="en-US" dirty="0" smtClean="0"/>
                        <a:t>3367</a:t>
                      </a:r>
                      <a:r>
                        <a:rPr lang="en-US" baseline="0" dirty="0" smtClean="0"/>
                        <a:t> sec</a:t>
                      </a:r>
                      <a:endParaRPr lang="en-US" dirty="0"/>
                    </a:p>
                  </a:txBody>
                  <a:tcPr/>
                </a:tc>
              </a:tr>
            </a:tbl>
          </a:graphicData>
        </a:graphic>
      </p:graphicFrame>
    </p:spTree>
    <p:extLst>
      <p:ext uri="{BB962C8B-B14F-4D97-AF65-F5344CB8AC3E}">
        <p14:creationId xmlns:p14="http://schemas.microsoft.com/office/powerpoint/2010/main" val="41098782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NAMD: </a:t>
            </a:r>
            <a:r>
              <a:rPr lang="en-US" dirty="0" err="1" smtClean="0"/>
              <a:t>Biomolecular</a:t>
            </a:r>
            <a:r>
              <a:rPr lang="en-US" dirty="0" smtClean="0"/>
              <a:t> Simulations</a:t>
            </a:r>
            <a:endParaRPr lang="en-US" dirty="0"/>
          </a:p>
        </p:txBody>
      </p:sp>
      <p:sp>
        <p:nvSpPr>
          <p:cNvPr id="6" name="Content Placeholder 5"/>
          <p:cNvSpPr>
            <a:spLocks noGrp="1"/>
          </p:cNvSpPr>
          <p:nvPr>
            <p:ph sz="half" idx="1"/>
          </p:nvPr>
        </p:nvSpPr>
        <p:spPr/>
        <p:txBody>
          <a:bodyPr>
            <a:normAutofit fontScale="92500" lnSpcReduction="10000"/>
          </a:bodyPr>
          <a:lstStyle/>
          <a:p>
            <a:r>
              <a:rPr lang="en-US" dirty="0" smtClean="0"/>
              <a:t>Collaboration </a:t>
            </a:r>
            <a:r>
              <a:rPr lang="en-US" dirty="0"/>
              <a:t>with </a:t>
            </a:r>
            <a:r>
              <a:rPr lang="en-US" dirty="0" smtClean="0"/>
              <a:t>K. </a:t>
            </a:r>
            <a:r>
              <a:rPr lang="en-US" dirty="0" err="1"/>
              <a:t>Schulten</a:t>
            </a:r>
            <a:endParaRPr lang="en-US" dirty="0"/>
          </a:p>
          <a:p>
            <a:r>
              <a:rPr lang="en-US" dirty="0"/>
              <a:t>With over </a:t>
            </a:r>
            <a:r>
              <a:rPr lang="en-US" dirty="0" smtClean="0"/>
              <a:t>50,000 </a:t>
            </a:r>
            <a:r>
              <a:rPr lang="en-US" dirty="0"/>
              <a:t>registered </a:t>
            </a:r>
            <a:r>
              <a:rPr lang="en-US" dirty="0" smtClean="0"/>
              <a:t>users</a:t>
            </a:r>
          </a:p>
          <a:p>
            <a:r>
              <a:rPr lang="en-US" dirty="0" smtClean="0"/>
              <a:t>Scaled to most top US supercomputers</a:t>
            </a:r>
          </a:p>
          <a:p>
            <a:r>
              <a:rPr lang="en-US" dirty="0"/>
              <a:t>I</a:t>
            </a:r>
            <a:r>
              <a:rPr lang="en-US" dirty="0" smtClean="0"/>
              <a:t>n production use on supercomputers and clusters and desktops</a:t>
            </a:r>
          </a:p>
          <a:p>
            <a:r>
              <a:rPr lang="en-US" dirty="0" smtClean="0"/>
              <a:t>Gordon Bell award in 2002</a:t>
            </a:r>
          </a:p>
        </p:txBody>
      </p:sp>
      <p:pic>
        <p:nvPicPr>
          <p:cNvPr id="10" name="Picture 9" descr="HIV-background-new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19600" y="1371600"/>
            <a:ext cx="4343400" cy="2443162"/>
          </a:xfrm>
          <a:prstGeom prst="rect">
            <a:avLst/>
          </a:prstGeom>
        </p:spPr>
      </p:pic>
      <p:sp>
        <p:nvSpPr>
          <p:cNvPr id="11" name="TextBox 10"/>
          <p:cNvSpPr txBox="1"/>
          <p:nvPr/>
        </p:nvSpPr>
        <p:spPr>
          <a:xfrm>
            <a:off x="5029200" y="3852208"/>
            <a:ext cx="3810000" cy="1938992"/>
          </a:xfrm>
          <a:prstGeom prst="rect">
            <a:avLst/>
          </a:prstGeom>
          <a:noFill/>
        </p:spPr>
        <p:txBody>
          <a:bodyPr wrap="square" rtlCol="0">
            <a:spAutoFit/>
          </a:bodyPr>
          <a:lstStyle/>
          <a:p>
            <a:pPr defTabSz="914400" fontAlgn="base">
              <a:spcBef>
                <a:spcPct val="0"/>
              </a:spcBef>
              <a:spcAft>
                <a:spcPct val="0"/>
              </a:spcAft>
            </a:pPr>
            <a:r>
              <a:rPr lang="en-US" sz="2400" dirty="0">
                <a:solidFill>
                  <a:srgbClr val="008000"/>
                </a:solidFill>
                <a:latin typeface="Lucida Sans Unicode"/>
              </a:rPr>
              <a:t>Recent success: Determination of the structure of HIV capsid by researchers including Prof </a:t>
            </a:r>
            <a:r>
              <a:rPr lang="en-US" sz="2400" dirty="0" err="1">
                <a:solidFill>
                  <a:srgbClr val="008000"/>
                </a:solidFill>
                <a:latin typeface="Lucida Sans Unicode"/>
              </a:rPr>
              <a:t>Schulten</a:t>
            </a:r>
            <a:r>
              <a:rPr lang="en-US" sz="2400" dirty="0">
                <a:solidFill>
                  <a:srgbClr val="008000"/>
                </a:solidFill>
                <a:latin typeface="Lucida Sans Unicode"/>
              </a:rPr>
              <a:t> </a:t>
            </a:r>
          </a:p>
        </p:txBody>
      </p:sp>
      <p:sp>
        <p:nvSpPr>
          <p:cNvPr id="2" name="Slide Number Placeholder 1"/>
          <p:cNvSpPr>
            <a:spLocks noGrp="1"/>
          </p:cNvSpPr>
          <p:nvPr>
            <p:ph type="sldNum" sz="quarter" idx="12"/>
          </p:nvPr>
        </p:nvSpPr>
        <p:spPr/>
        <p:txBody>
          <a:bodyPr/>
          <a:lstStyle/>
          <a:p>
            <a:pPr>
              <a:defRPr/>
            </a:pPr>
            <a:fld id="{247C39AB-C319-403C-8545-69BA255C32C6}" type="slidenum">
              <a:rPr lang="en-US" smtClean="0">
                <a:solidFill>
                  <a:prstClr val="black">
                    <a:tint val="75000"/>
                  </a:prstClr>
                </a:solidFill>
              </a:rPr>
              <a:pPr>
                <a:defRPr/>
              </a:pPr>
              <a:t>39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dirty="0">
              <a:solidFill>
                <a:srgbClr val="575F6D">
                  <a:lumMod val="40000"/>
                  <a:lumOff val="60000"/>
                </a:srgbClr>
              </a:solidFill>
            </a:endParaRPr>
          </a:p>
        </p:txBody>
      </p:sp>
    </p:spTree>
    <p:extLst>
      <p:ext uri="{BB962C8B-B14F-4D97-AF65-F5344CB8AC3E}">
        <p14:creationId xmlns:p14="http://schemas.microsoft.com/office/powerpoint/2010/main" val="37239973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Overdecomposition</a:t>
            </a:r>
            <a:endParaRPr lang="en-US" dirty="0"/>
          </a:p>
        </p:txBody>
      </p:sp>
      <p:sp>
        <p:nvSpPr>
          <p:cNvPr id="3" name="Content Placeholder 2"/>
          <p:cNvSpPr>
            <a:spLocks noGrp="1"/>
          </p:cNvSpPr>
          <p:nvPr>
            <p:ph idx="1"/>
          </p:nvPr>
        </p:nvSpPr>
        <p:spPr/>
        <p:txBody>
          <a:bodyPr/>
          <a:lstStyle/>
          <a:p>
            <a:r>
              <a:rPr lang="en-US" dirty="0" smtClean="0"/>
              <a:t>Decompose the work units &amp; data units into many more pieces than execution units</a:t>
            </a:r>
          </a:p>
          <a:p>
            <a:pPr lvl="1"/>
            <a:r>
              <a:rPr lang="en-US" dirty="0" smtClean="0"/>
              <a:t>Cores/Nodes/..</a:t>
            </a:r>
          </a:p>
          <a:p>
            <a:r>
              <a:rPr lang="en-US" dirty="0" smtClean="0"/>
              <a:t>Not so hard: we do decomposition anyway</a:t>
            </a:r>
          </a:p>
          <a:p>
            <a:endParaRPr lang="en-US" dirty="0" smtClean="0"/>
          </a:p>
          <a:p>
            <a:pPr lvl="1"/>
            <a:endParaRPr lang="en-US" dirty="0" smtClean="0"/>
          </a:p>
        </p:txBody>
      </p:sp>
      <p:pic>
        <p:nvPicPr>
          <p:cNvPr id="7" name="Picture 6" descr="charm_icon.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75962" y="3845400"/>
            <a:ext cx="2462838" cy="2462838"/>
          </a:xfrm>
          <a:prstGeom prst="rect">
            <a:avLst/>
          </a:prstGeom>
        </p:spPr>
      </p:pic>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latin typeface="Calibri"/>
              </a:rPr>
              <a:pPr>
                <a:defRPr/>
              </a:pPr>
              <a:t>4</a:t>
            </a:fld>
            <a:endParaRPr lang="en-US" dirty="0">
              <a:solidFill>
                <a:prstClr val="black">
                  <a:tint val="75000"/>
                </a:prstClr>
              </a:solidFill>
              <a:latin typeface="Calibri"/>
            </a:endParaRPr>
          </a:p>
        </p:txBody>
      </p:sp>
      <p:sp>
        <p:nvSpPr>
          <p:cNvPr id="5" name="Date Placeholder 4"/>
          <p:cNvSpPr>
            <a:spLocks noGrp="1"/>
          </p:cNvSpPr>
          <p:nvPr>
            <p:ph type="dt" sz="half" idx="10"/>
          </p:nvPr>
        </p:nvSpPr>
        <p:spPr/>
        <p:txBody>
          <a:bodyPr/>
          <a:lstStyle/>
          <a:p>
            <a:fld id="{9E7FE10A-632C-C74A-9489-7AAD173CF303}"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Tree>
    <p:extLst>
      <p:ext uri="{BB962C8B-B14F-4D97-AF65-F5344CB8AC3E}">
        <p14:creationId xmlns:p14="http://schemas.microsoft.com/office/powerpoint/2010/main" val="37918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Parallelization using Charm++</a:t>
            </a:r>
          </a:p>
        </p:txBody>
      </p:sp>
      <p:sp>
        <p:nvSpPr>
          <p:cNvPr id="27652" name="Footer Placeholder 4"/>
          <p:cNvSpPr>
            <a:spLocks noGrp="1"/>
          </p:cNvSpPr>
          <p:nvPr>
            <p:ph type="ftr" sz="quarter" idx="11"/>
          </p:nvPr>
        </p:nvSpPr>
        <p:spPr>
          <a:noFill/>
        </p:spPr>
        <p:txBody>
          <a:bodyPr/>
          <a:lstStyle/>
          <a:p>
            <a:endParaRPr lang="en-US" dirty="0">
              <a:solidFill>
                <a:srgbClr val="575F6D">
                  <a:lumMod val="40000"/>
                  <a:lumOff val="60000"/>
                </a:srgbClr>
              </a:solidFill>
            </a:endParaRPr>
          </a:p>
        </p:txBody>
      </p:sp>
      <p:sp>
        <p:nvSpPr>
          <p:cNvPr id="27653" name="Slide Number Placeholder 3"/>
          <p:cNvSpPr>
            <a:spLocks noGrp="1"/>
          </p:cNvSpPr>
          <p:nvPr>
            <p:ph type="sldNum" sz="quarter" idx="12"/>
          </p:nvPr>
        </p:nvSpPr>
        <p:spPr>
          <a:noFill/>
        </p:spPr>
        <p:txBody>
          <a:bodyPr/>
          <a:lstStyle/>
          <a:p>
            <a:fld id="{172A2166-46F5-4F64-832F-9710E81F95E2}" type="slidenum">
              <a:rPr lang="en-US" smtClean="0">
                <a:solidFill>
                  <a:prstClr val="black">
                    <a:tint val="75000"/>
                  </a:prstClr>
                </a:solidFill>
              </a:rPr>
              <a:pPr/>
              <a:t>40</a:t>
            </a:fld>
            <a:endParaRPr lang="en-US" dirty="0" smtClean="0">
              <a:solidFill>
                <a:prstClr val="black">
                  <a:tint val="75000"/>
                </a:prstClr>
              </a:solidFill>
            </a:endParaRPr>
          </a:p>
        </p:txBody>
      </p:sp>
      <p:pic>
        <p:nvPicPr>
          <p:cNvPr id="27654" name="Picture 8"/>
          <p:cNvPicPr>
            <a:picLocks noChangeAspect="1" noChangeArrowheads="1"/>
          </p:cNvPicPr>
          <p:nvPr/>
        </p:nvPicPr>
        <p:blipFill>
          <a:blip r:embed="rId3"/>
          <a:srcRect/>
          <a:stretch>
            <a:fillRect/>
          </a:stretch>
        </p:blipFill>
        <p:spPr bwMode="auto">
          <a:xfrm>
            <a:off x="990600" y="1524000"/>
            <a:ext cx="7467600" cy="3635375"/>
          </a:xfrm>
          <a:prstGeom prst="rect">
            <a:avLst/>
          </a:prstGeom>
          <a:noFill/>
          <a:ln w="12700">
            <a:noFill/>
            <a:miter lim="800000"/>
            <a:headEnd type="none" w="sm" len="sm"/>
            <a:tailEnd type="none" w="sm" len="sm"/>
          </a:ln>
        </p:spPr>
      </p:pic>
      <p:sp>
        <p:nvSpPr>
          <p:cNvPr id="10" name="Rounded Rectangle 9"/>
          <p:cNvSpPr/>
          <p:nvPr/>
        </p:nvSpPr>
        <p:spPr>
          <a:xfrm>
            <a:off x="3124200" y="2819400"/>
            <a:ext cx="2057400" cy="914400"/>
          </a:xfrm>
          <a:prstGeom prst="roundRect">
            <a:avLst/>
          </a:prstGeom>
          <a:solidFill>
            <a:srgbClr val="FF0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defRPr/>
            </a:pPr>
            <a:endParaRPr lang="en-US" sz="2400" dirty="0">
              <a:solidFill>
                <a:prstClr val="white"/>
              </a:solidFill>
              <a:latin typeface="Lucida Sans Unicode"/>
            </a:endParaRPr>
          </a:p>
        </p:txBody>
      </p:sp>
    </p:spTree>
    <p:extLst>
      <p:ext uri="{BB962C8B-B14F-4D97-AF65-F5344CB8AC3E}">
        <p14:creationId xmlns:p14="http://schemas.microsoft.com/office/powerpoint/2010/main" val="21947667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Grainsize</a:t>
            </a:r>
            <a:r>
              <a:rPr lang="en-US" dirty="0" smtClean="0"/>
              <a:t> example: NAMD</a:t>
            </a:r>
            <a:endParaRPr lang="en-US" dirty="0"/>
          </a:p>
        </p:txBody>
      </p:sp>
      <p:sp>
        <p:nvSpPr>
          <p:cNvPr id="3" name="Content Placeholder 2"/>
          <p:cNvSpPr>
            <a:spLocks noGrp="1"/>
          </p:cNvSpPr>
          <p:nvPr>
            <p:ph idx="1"/>
          </p:nvPr>
        </p:nvSpPr>
        <p:spPr/>
        <p:txBody>
          <a:bodyPr>
            <a:normAutofit/>
          </a:bodyPr>
          <a:lstStyle/>
          <a:p>
            <a:r>
              <a:rPr lang="en-US" sz="2600" dirty="0" smtClean="0"/>
              <a:t>High </a:t>
            </a:r>
            <a:r>
              <a:rPr lang="en-US" sz="2600" dirty="0"/>
              <a:t>p</a:t>
            </a:r>
            <a:r>
              <a:rPr lang="en-US" sz="2600" dirty="0" smtClean="0"/>
              <a:t>erforming examples (objects are the work-data units in Charm++):</a:t>
            </a:r>
          </a:p>
          <a:p>
            <a:r>
              <a:rPr lang="en-US" sz="2600" dirty="0" smtClean="0"/>
              <a:t>On </a:t>
            </a:r>
            <a:r>
              <a:rPr lang="en-US" sz="2600" dirty="0"/>
              <a:t>Blue Waters</a:t>
            </a:r>
            <a:r>
              <a:rPr lang="en-US" sz="2600" dirty="0" smtClean="0"/>
              <a:t>,</a:t>
            </a:r>
            <a:r>
              <a:rPr lang="en-US" sz="2600" dirty="0"/>
              <a:t> 100M atom </a:t>
            </a:r>
            <a:r>
              <a:rPr lang="en-US" sz="2600" dirty="0" smtClean="0"/>
              <a:t>simulation </a:t>
            </a:r>
            <a:r>
              <a:rPr lang="en-US" sz="2600" dirty="0"/>
              <a:t> </a:t>
            </a:r>
            <a:endParaRPr lang="en-US" sz="2600" dirty="0" smtClean="0"/>
          </a:p>
          <a:p>
            <a:pPr lvl="1"/>
            <a:r>
              <a:rPr lang="en-US" dirty="0" smtClean="0"/>
              <a:t>128K </a:t>
            </a:r>
            <a:r>
              <a:rPr lang="en-US" dirty="0"/>
              <a:t>cores (4K nodes</a:t>
            </a:r>
            <a:r>
              <a:rPr lang="en-US" dirty="0" smtClean="0"/>
              <a:t>):</a:t>
            </a:r>
            <a:r>
              <a:rPr lang="en-US" dirty="0"/>
              <a:t> 5,510,202 </a:t>
            </a:r>
            <a:r>
              <a:rPr lang="en-US" dirty="0" smtClean="0"/>
              <a:t>objects </a:t>
            </a:r>
            <a:endParaRPr lang="en-US" dirty="0"/>
          </a:p>
          <a:p>
            <a:r>
              <a:rPr lang="en-US" sz="2600" dirty="0"/>
              <a:t>Edison, </a:t>
            </a:r>
            <a:r>
              <a:rPr lang="en-US" sz="2200" dirty="0" smtClean="0"/>
              <a:t>Apoa1 (</a:t>
            </a:r>
            <a:r>
              <a:rPr lang="en-US" sz="2200" dirty="0"/>
              <a:t>92K atoms</a:t>
            </a:r>
            <a:r>
              <a:rPr lang="en-US" sz="2200" dirty="0" smtClean="0"/>
              <a:t>) </a:t>
            </a:r>
            <a:r>
              <a:rPr lang="en-US" sz="2200" dirty="0"/>
              <a:t> </a:t>
            </a:r>
            <a:endParaRPr lang="en-US" sz="2200" dirty="0" smtClean="0"/>
          </a:p>
          <a:p>
            <a:pPr lvl="1"/>
            <a:r>
              <a:rPr lang="en-US" dirty="0" smtClean="0"/>
              <a:t>4K cores: </a:t>
            </a:r>
            <a:r>
              <a:rPr lang="en-US" dirty="0"/>
              <a:t> </a:t>
            </a:r>
            <a:r>
              <a:rPr lang="en-US" dirty="0" smtClean="0"/>
              <a:t>33,124 objects</a:t>
            </a:r>
            <a:endParaRPr lang="en-US" dirty="0"/>
          </a:p>
          <a:p>
            <a:r>
              <a:rPr lang="en-US" sz="2600" dirty="0"/>
              <a:t>Hopper, </a:t>
            </a:r>
            <a:r>
              <a:rPr lang="en-US" sz="2600" dirty="0" smtClean="0"/>
              <a:t>STMV (1M atoms</a:t>
            </a:r>
            <a:r>
              <a:rPr lang="en-US" sz="2600" dirty="0"/>
              <a:t>)</a:t>
            </a:r>
            <a:endParaRPr lang="en-US" sz="2600" dirty="0" smtClean="0"/>
          </a:p>
          <a:p>
            <a:pPr lvl="1"/>
            <a:r>
              <a:rPr lang="en-US" dirty="0" smtClean="0"/>
              <a:t>15,360</a:t>
            </a:r>
            <a:r>
              <a:rPr lang="en-US" sz="2200" dirty="0" smtClean="0"/>
              <a:t> cores: </a:t>
            </a:r>
            <a:r>
              <a:rPr lang="en-US" sz="2200" dirty="0"/>
              <a:t> 430,612 </a:t>
            </a:r>
            <a:r>
              <a:rPr lang="en-US" sz="2000" dirty="0" smtClean="0"/>
              <a:t>objects</a:t>
            </a:r>
          </a:p>
          <a:p>
            <a:pPr lvl="1"/>
            <a:endParaRPr lang="en-US" sz="2200" dirty="0"/>
          </a:p>
          <a:p>
            <a:endParaRPr lang="en-US" dirty="0"/>
          </a:p>
        </p:txBody>
      </p:sp>
      <p:sp>
        <p:nvSpPr>
          <p:cNvPr id="5" name="Footer Placeholder 4"/>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41</a:t>
            </a:fld>
            <a:endParaRPr lang="en-US" dirty="0">
              <a:solidFill>
                <a:prstClr val="black">
                  <a:tint val="75000"/>
                </a:prstClr>
              </a:solidFill>
            </a:endParaRPr>
          </a:p>
        </p:txBody>
      </p:sp>
    </p:spTree>
    <p:extLst>
      <p:ext uri="{BB962C8B-B14F-4D97-AF65-F5344CB8AC3E}">
        <p14:creationId xmlns:p14="http://schemas.microsoft.com/office/powerpoint/2010/main" val="14854683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751164" y="5852937"/>
            <a:ext cx="7772400" cy="771599"/>
          </a:xfrm>
        </p:spPr>
        <p:txBody>
          <a:bodyPr/>
          <a:lstStyle/>
          <a:p>
            <a:r>
              <a:rPr lang="en-US" sz="1800" dirty="0"/>
              <a:t>NAMD strong scaling on Titan Cray XK7, Blue Waters Cray XE6, and Mira IBM Blue Gene/Q for 21M and 224M atom benchmarks</a:t>
            </a:r>
          </a:p>
        </p:txBody>
      </p:sp>
      <p:pic>
        <p:nvPicPr>
          <p:cNvPr id="9" name="Picture 8" descr="crossplat.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8873" y="694994"/>
            <a:ext cx="7376829" cy="5163780"/>
          </a:xfrm>
          <a:prstGeom prst="rect">
            <a:avLst/>
          </a:prstGeom>
        </p:spPr>
      </p:pic>
    </p:spTree>
    <p:extLst>
      <p:ext uri="{BB962C8B-B14F-4D97-AF65-F5344CB8AC3E}">
        <p14:creationId xmlns:p14="http://schemas.microsoft.com/office/powerpoint/2010/main" val="14057698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h986.nmtest.mpg">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694986" y="304800"/>
            <a:ext cx="10039814" cy="6274884"/>
          </a:xfrm>
          <a:prstGeom prst="rect">
            <a:avLst/>
          </a:prstGeom>
        </p:spPr>
      </p:pic>
      <p:sp>
        <p:nvSpPr>
          <p:cNvPr id="2" name="Rectangle 2"/>
          <p:cNvSpPr>
            <a:spLocks noGrp="1" noChangeArrowheads="1"/>
          </p:cNvSpPr>
          <p:nvPr>
            <p:ph type="title"/>
          </p:nvPr>
        </p:nvSpPr>
        <p:spPr>
          <a:xfrm>
            <a:off x="152400" y="152400"/>
            <a:ext cx="4800600" cy="1265238"/>
          </a:xfrm>
        </p:spPr>
        <p:txBody>
          <a:bodyPr>
            <a:normAutofit/>
          </a:bodyPr>
          <a:lstStyle/>
          <a:p>
            <a:r>
              <a:rPr lang="en-US" sz="2800" dirty="0" smtClean="0">
                <a:solidFill>
                  <a:schemeClr val="accent3">
                    <a:lumMod val="40000"/>
                    <a:lumOff val="60000"/>
                  </a:schemeClr>
                </a:solidFill>
              </a:rPr>
              <a:t>ChaNGa: Parallel Gravity</a:t>
            </a:r>
          </a:p>
        </p:txBody>
      </p:sp>
      <p:sp>
        <p:nvSpPr>
          <p:cNvPr id="30724" name="Rectangle 3"/>
          <p:cNvSpPr>
            <a:spLocks noGrp="1" noChangeArrowheads="1"/>
          </p:cNvSpPr>
          <p:nvPr>
            <p:ph idx="1"/>
          </p:nvPr>
        </p:nvSpPr>
        <p:spPr>
          <a:xfrm>
            <a:off x="152400" y="1143000"/>
            <a:ext cx="4648200" cy="5410200"/>
          </a:xfrm>
        </p:spPr>
        <p:txBody>
          <a:bodyPr>
            <a:normAutofit fontScale="92500" lnSpcReduction="20000"/>
          </a:bodyPr>
          <a:lstStyle/>
          <a:p>
            <a:r>
              <a:rPr lang="en-US" dirty="0" smtClean="0">
                <a:solidFill>
                  <a:schemeClr val="tx2">
                    <a:lumMod val="60000"/>
                    <a:lumOff val="40000"/>
                  </a:schemeClr>
                </a:solidFill>
              </a:rPr>
              <a:t>Collaborative project (NSF)</a:t>
            </a:r>
          </a:p>
          <a:p>
            <a:pPr lvl="1"/>
            <a:r>
              <a:rPr lang="en-US" dirty="0" smtClean="0">
                <a:solidFill>
                  <a:schemeClr val="accent2">
                    <a:lumMod val="60000"/>
                    <a:lumOff val="40000"/>
                  </a:schemeClr>
                </a:solidFill>
              </a:rPr>
              <a:t>with Tom Quinn, Univ. of Washington</a:t>
            </a:r>
          </a:p>
          <a:p>
            <a:r>
              <a:rPr lang="en-US" dirty="0" smtClean="0">
                <a:solidFill>
                  <a:schemeClr val="tx2">
                    <a:lumMod val="60000"/>
                    <a:lumOff val="40000"/>
                  </a:schemeClr>
                </a:solidFill>
              </a:rPr>
              <a:t>Gravity, gas dynamics</a:t>
            </a:r>
          </a:p>
          <a:p>
            <a:r>
              <a:rPr lang="en-US" dirty="0" smtClean="0">
                <a:solidFill>
                  <a:schemeClr val="tx2">
                    <a:lumMod val="60000"/>
                    <a:lumOff val="40000"/>
                  </a:schemeClr>
                </a:solidFill>
              </a:rPr>
              <a:t>Barnes-Hut tree codes</a:t>
            </a:r>
          </a:p>
          <a:p>
            <a:pPr lvl="1"/>
            <a:r>
              <a:rPr lang="en-US" dirty="0" smtClean="0">
                <a:solidFill>
                  <a:schemeClr val="accent2">
                    <a:lumMod val="60000"/>
                    <a:lumOff val="40000"/>
                  </a:schemeClr>
                </a:solidFill>
              </a:rPr>
              <a:t>Oct tree is natural </a:t>
            </a:r>
            <a:r>
              <a:rPr lang="en-US" dirty="0" err="1" smtClean="0">
                <a:solidFill>
                  <a:schemeClr val="accent2">
                    <a:lumMod val="60000"/>
                    <a:lumOff val="40000"/>
                  </a:schemeClr>
                </a:solidFill>
              </a:rPr>
              <a:t>decomp</a:t>
            </a:r>
            <a:endParaRPr lang="en-US" dirty="0" smtClean="0">
              <a:solidFill>
                <a:schemeClr val="accent2">
                  <a:lumMod val="60000"/>
                  <a:lumOff val="40000"/>
                </a:schemeClr>
              </a:solidFill>
            </a:endParaRPr>
          </a:p>
          <a:p>
            <a:pPr lvl="1"/>
            <a:r>
              <a:rPr lang="en-US" dirty="0" smtClean="0">
                <a:solidFill>
                  <a:schemeClr val="accent2">
                    <a:lumMod val="60000"/>
                    <a:lumOff val="40000"/>
                  </a:schemeClr>
                </a:solidFill>
              </a:rPr>
              <a:t>Geometry has better aspect ratios, so you “open” up fewer nodes</a:t>
            </a:r>
          </a:p>
          <a:p>
            <a:pPr lvl="1"/>
            <a:r>
              <a:rPr lang="en-US" dirty="0" smtClean="0">
                <a:solidFill>
                  <a:schemeClr val="accent2">
                    <a:lumMod val="60000"/>
                    <a:lumOff val="40000"/>
                  </a:schemeClr>
                </a:solidFill>
              </a:rPr>
              <a:t>But is not used because it leads to bad load balance</a:t>
            </a:r>
          </a:p>
          <a:p>
            <a:pPr lvl="1"/>
            <a:r>
              <a:rPr lang="en-US" dirty="0" smtClean="0">
                <a:solidFill>
                  <a:schemeClr val="accent2">
                    <a:lumMod val="60000"/>
                    <a:lumOff val="40000"/>
                  </a:schemeClr>
                </a:solidFill>
              </a:rPr>
              <a:t>Assumption: one-to-one map between sub-trees and PEs</a:t>
            </a:r>
          </a:p>
          <a:p>
            <a:pPr lvl="1"/>
            <a:r>
              <a:rPr lang="en-US" dirty="0" smtClean="0">
                <a:solidFill>
                  <a:schemeClr val="accent2">
                    <a:lumMod val="60000"/>
                    <a:lumOff val="40000"/>
                  </a:schemeClr>
                </a:solidFill>
              </a:rPr>
              <a:t>Binary trees are considered better load balanced</a:t>
            </a:r>
          </a:p>
          <a:p>
            <a:pPr lvl="1"/>
            <a:endParaRPr lang="en-US" dirty="0" smtClean="0"/>
          </a:p>
        </p:txBody>
      </p:sp>
      <p:sp>
        <p:nvSpPr>
          <p:cNvPr id="43015" name="Footer Placeholder 5"/>
          <p:cNvSpPr>
            <a:spLocks noGrp="1"/>
          </p:cNvSpPr>
          <p:nvPr>
            <p:ph type="ftr" sz="quarter" idx="11"/>
          </p:nvPr>
        </p:nvSpPr>
        <p:spPr/>
        <p:txBody>
          <a:bodyPr/>
          <a:lstStyle/>
          <a:p>
            <a:endParaRPr lang="en-US" dirty="0" smtClean="0">
              <a:solidFill>
                <a:srgbClr val="575F6D">
                  <a:lumMod val="40000"/>
                  <a:lumOff val="60000"/>
                </a:srgbClr>
              </a:solidFill>
            </a:endParaRPr>
          </a:p>
        </p:txBody>
      </p:sp>
      <p:sp>
        <p:nvSpPr>
          <p:cNvPr id="12" name="Slide Number Placeholder 11"/>
          <p:cNvSpPr>
            <a:spLocks noGrp="1"/>
          </p:cNvSpPr>
          <p:nvPr>
            <p:ph type="sldNum" sz="quarter" idx="12"/>
          </p:nvPr>
        </p:nvSpPr>
        <p:spPr/>
        <p:txBody>
          <a:bodyPr/>
          <a:lstStyle/>
          <a:p>
            <a:fld id="{3EF9F3CA-D42A-4F16-9502-7E916E4DA7FE}" type="slidenum">
              <a:rPr lang="en-US" smtClean="0">
                <a:solidFill>
                  <a:prstClr val="black">
                    <a:tint val="75000"/>
                  </a:prstClr>
                </a:solidFill>
              </a:rPr>
              <a:pPr/>
              <a:t>43</a:t>
            </a:fld>
            <a:endParaRPr lang="en-US" dirty="0">
              <a:solidFill>
                <a:prstClr val="black">
                  <a:tint val="75000"/>
                </a:prstClr>
              </a:solidFill>
            </a:endParaRPr>
          </a:p>
        </p:txBody>
      </p:sp>
      <p:sp>
        <p:nvSpPr>
          <p:cNvPr id="8" name="TextBox 7"/>
          <p:cNvSpPr txBox="1"/>
          <p:nvPr/>
        </p:nvSpPr>
        <p:spPr>
          <a:xfrm>
            <a:off x="4953000" y="5105400"/>
            <a:ext cx="4191000" cy="923330"/>
          </a:xfrm>
          <a:prstGeom prst="rect">
            <a:avLst/>
          </a:prstGeom>
          <a:solidFill>
            <a:schemeClr val="accent2">
              <a:lumMod val="60000"/>
              <a:lumOff val="40000"/>
            </a:schemeClr>
          </a:solidFill>
        </p:spPr>
        <p:txBody>
          <a:bodyPr wrap="square">
            <a:spAutoFit/>
          </a:bodyPr>
          <a:lstStyle/>
          <a:p>
            <a:pPr lvl="1" defTabSz="914400" fontAlgn="base">
              <a:lnSpc>
                <a:spcPct val="90000"/>
              </a:lnSpc>
              <a:spcBef>
                <a:spcPct val="0"/>
              </a:spcBef>
              <a:spcAft>
                <a:spcPct val="0"/>
              </a:spcAft>
              <a:defRPr/>
            </a:pPr>
            <a:r>
              <a:rPr lang="en-US" sz="2000" dirty="0">
                <a:solidFill>
                  <a:prstClr val="black"/>
                </a:solidFill>
                <a:latin typeface="Times New Roman" pitchFamily="18" charset="0"/>
              </a:rPr>
              <a:t>With Charm++: Use Oct-Tree, and let Charm++ map subtrees to processors</a:t>
            </a:r>
          </a:p>
        </p:txBody>
      </p:sp>
      <p:sp>
        <p:nvSpPr>
          <p:cNvPr id="10" name="TextBox 9"/>
          <p:cNvSpPr txBox="1"/>
          <p:nvPr/>
        </p:nvSpPr>
        <p:spPr>
          <a:xfrm>
            <a:off x="4953000" y="457200"/>
            <a:ext cx="3886200" cy="830263"/>
          </a:xfrm>
          <a:prstGeom prst="rect">
            <a:avLst/>
          </a:prstGeom>
          <a:solidFill>
            <a:schemeClr val="tx1"/>
          </a:solidFill>
        </p:spPr>
        <p:txBody>
          <a:bodyPr>
            <a:spAutoFit/>
          </a:bodyPr>
          <a:lstStyle/>
          <a:p>
            <a:pPr defTabSz="914400" fontAlgn="base">
              <a:spcBef>
                <a:spcPct val="0"/>
              </a:spcBef>
              <a:spcAft>
                <a:spcPct val="0"/>
              </a:spcAft>
              <a:defRPr/>
            </a:pPr>
            <a:r>
              <a:rPr lang="en-US" sz="2400" dirty="0">
                <a:solidFill>
                  <a:srgbClr val="777C84">
                    <a:lumMod val="40000"/>
                    <a:lumOff val="60000"/>
                  </a:srgbClr>
                </a:solidFill>
                <a:latin typeface="Times New Roman" pitchFamily="18" charset="0"/>
              </a:rPr>
              <a:t>Evolution of Universe and Galaxy Formation</a:t>
            </a:r>
          </a:p>
        </p:txBody>
      </p:sp>
    </p:spTree>
    <p:custDataLst>
      <p:tags r:id="rId1"/>
    </p:custDataLst>
    <p:extLst>
      <p:ext uri="{BB962C8B-B14F-4D97-AF65-F5344CB8AC3E}">
        <p14:creationId xmlns:p14="http://schemas.microsoft.com/office/powerpoint/2010/main" val="460998645"/>
      </p:ext>
    </p:extLst>
  </p:cSld>
  <p:clrMapOvr>
    <a:masterClrMapping/>
  </p:clrMapOvr>
  <p:transition xmlns:p14="http://schemas.microsoft.com/office/powerpoint/2010/main" advTm="113989">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video>
              <p:cMediaNode vol="80000">
                <p:cTn id="13" fill="hold" display="0">
                  <p:stCondLst>
                    <p:cond delay="indefinite"/>
                  </p:stCondLst>
                </p:cTn>
                <p:tgtEl>
                  <p:spTgt spid="13"/>
                </p:tgtEl>
              </p:cMediaNode>
            </p:video>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ChaNGa : a recent result</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7738" y="1676400"/>
            <a:ext cx="7248525"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44</a:t>
            </a:fld>
            <a:endParaRPr lang="en-US" dirty="0">
              <a:solidFill>
                <a:prstClr val="black">
                  <a:tint val="75000"/>
                </a:prstClr>
              </a:solidFill>
            </a:endParaRPr>
          </a:p>
        </p:txBody>
      </p:sp>
    </p:spTree>
    <p:extLst>
      <p:ext uri="{BB962C8B-B14F-4D97-AF65-F5344CB8AC3E}">
        <p14:creationId xmlns:p14="http://schemas.microsoft.com/office/powerpoint/2010/main" val="3939824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Episimdemics</a:t>
            </a:r>
            <a:endParaRPr lang="en-US" dirty="0"/>
          </a:p>
        </p:txBody>
      </p:sp>
      <p:sp>
        <p:nvSpPr>
          <p:cNvPr id="3" name="Content Placeholder 2"/>
          <p:cNvSpPr>
            <a:spLocks noGrp="1"/>
          </p:cNvSpPr>
          <p:nvPr>
            <p:ph idx="1"/>
          </p:nvPr>
        </p:nvSpPr>
        <p:spPr/>
        <p:txBody>
          <a:bodyPr/>
          <a:lstStyle/>
          <a:p>
            <a:r>
              <a:rPr lang="en-US" dirty="0" smtClean="0"/>
              <a:t>Simulation of spread of contagion</a:t>
            </a:r>
          </a:p>
          <a:p>
            <a:pPr lvl="1"/>
            <a:r>
              <a:rPr lang="en-US" dirty="0" smtClean="0"/>
              <a:t>Code by </a:t>
            </a:r>
            <a:r>
              <a:rPr lang="en-US" dirty="0" err="1" smtClean="0"/>
              <a:t>Madhav</a:t>
            </a:r>
            <a:r>
              <a:rPr lang="en-US" dirty="0" smtClean="0"/>
              <a:t> </a:t>
            </a:r>
            <a:r>
              <a:rPr lang="en-US" dirty="0" err="1" smtClean="0"/>
              <a:t>Marathe</a:t>
            </a:r>
            <a:r>
              <a:rPr lang="en-US" dirty="0" smtClean="0"/>
              <a:t>, Keith </a:t>
            </a:r>
            <a:r>
              <a:rPr lang="en-US" dirty="0" err="1" smtClean="0"/>
              <a:t>Bisset</a:t>
            </a:r>
            <a:r>
              <a:rPr lang="en-US" dirty="0" smtClean="0"/>
              <a:t>, .. </a:t>
            </a:r>
            <a:r>
              <a:rPr lang="en-US" dirty="0" err="1" smtClean="0"/>
              <a:t>Vtech</a:t>
            </a:r>
            <a:endParaRPr lang="en-US" dirty="0" smtClean="0"/>
          </a:p>
          <a:p>
            <a:pPr lvl="1"/>
            <a:r>
              <a:rPr lang="en-US" dirty="0" smtClean="0"/>
              <a:t>Original was in MPI</a:t>
            </a:r>
          </a:p>
          <a:p>
            <a:r>
              <a:rPr lang="en-US" dirty="0" smtClean="0"/>
              <a:t>Converted to Charm++</a:t>
            </a:r>
          </a:p>
          <a:p>
            <a:pPr lvl="1"/>
            <a:r>
              <a:rPr lang="en-US" dirty="0" smtClean="0"/>
              <a:t>Benefits: asynchronous reductions improved performance considerably</a:t>
            </a:r>
          </a:p>
          <a:p>
            <a:pPr lvl="1"/>
            <a:endParaRPr lang="en-US" dirty="0" smtClean="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45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srgbClr val="575F6D">
                  <a:lumMod val="40000"/>
                  <a:lumOff val="60000"/>
                </a:srgbClr>
              </a:solidFill>
            </a:endParaRPr>
          </a:p>
        </p:txBody>
      </p:sp>
    </p:spTree>
    <p:extLst>
      <p:ext uri="{BB962C8B-B14F-4D97-AF65-F5344CB8AC3E}">
        <p14:creationId xmlns:p14="http://schemas.microsoft.com/office/powerpoint/2010/main" val="4824847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46</a:t>
            </a:fld>
            <a:endParaRPr lang="en-US" dirty="0">
              <a:solidFill>
                <a:prstClr val="black">
                  <a:tint val="75000"/>
                </a:prstClr>
              </a:solidFill>
            </a:endParaRPr>
          </a:p>
        </p:txBody>
      </p:sp>
      <p:pic>
        <p:nvPicPr>
          <p:cNvPr id="5" name="Picture 4" descr="EpisimdemicsIntr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8600" y="228600"/>
            <a:ext cx="8773552" cy="6574121"/>
          </a:xfrm>
          <a:prstGeom prst="rect">
            <a:avLst/>
          </a:prstGeom>
        </p:spPr>
      </p:pic>
      <p:sp>
        <p:nvSpPr>
          <p:cNvPr id="2" name="Footer Placeholder 1"/>
          <p:cNvSpPr>
            <a:spLocks noGrp="1"/>
          </p:cNvSpPr>
          <p:nvPr>
            <p:ph type="ftr" sz="quarter" idx="11"/>
          </p:nvPr>
        </p:nvSpPr>
        <p:spPr/>
        <p:txBody>
          <a:bodyPr/>
          <a:lstStyle/>
          <a:p>
            <a:pPr>
              <a:defRPr/>
            </a:pPr>
            <a:endParaRPr lang="en-US" dirty="0">
              <a:solidFill>
                <a:srgbClr val="575F6D">
                  <a:lumMod val="40000"/>
                  <a:lumOff val="60000"/>
                </a:srgbClr>
              </a:solidFill>
            </a:endParaRPr>
          </a:p>
        </p:txBody>
      </p:sp>
    </p:spTree>
    <p:extLst>
      <p:ext uri="{BB962C8B-B14F-4D97-AF65-F5344CB8AC3E}">
        <p14:creationId xmlns:p14="http://schemas.microsoft.com/office/powerpoint/2010/main" val="8409843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BFFC72E0-3E7F-4709-B8DF-5EC8A0346E37}" type="slidenum">
              <a:rPr lang="en-US" smtClean="0">
                <a:solidFill>
                  <a:prstClr val="black">
                    <a:tint val="75000"/>
                  </a:prstClr>
                </a:solidFill>
              </a:rPr>
              <a:pPr>
                <a:defRPr/>
              </a:pPr>
              <a:t>47</a:t>
            </a:fld>
            <a:endParaRPr lang="en-US" dirty="0">
              <a:solidFill>
                <a:prstClr val="black">
                  <a:tint val="75000"/>
                </a:prstClr>
              </a:solidFill>
            </a:endParaRPr>
          </a:p>
        </p:txBody>
      </p:sp>
      <p:pic>
        <p:nvPicPr>
          <p:cNvPr id="3" name="Picture 2" descr="EpisimPer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5445" y="76200"/>
            <a:ext cx="9050712" cy="6781800"/>
          </a:xfrm>
          <a:prstGeom prst="rect">
            <a:avLst/>
          </a:prstGeom>
        </p:spPr>
      </p:pic>
      <p:sp>
        <p:nvSpPr>
          <p:cNvPr id="4" name="Footer Placeholder 3"/>
          <p:cNvSpPr>
            <a:spLocks noGrp="1"/>
          </p:cNvSpPr>
          <p:nvPr>
            <p:ph type="ftr" sz="quarter" idx="11"/>
          </p:nvPr>
        </p:nvSpPr>
        <p:spPr/>
        <p:txBody>
          <a:bodyPr/>
          <a:lstStyle/>
          <a:p>
            <a:pPr>
              <a:defRPr/>
            </a:pPr>
            <a:endParaRPr lang="en-US" dirty="0">
              <a:solidFill>
                <a:srgbClr val="575F6D">
                  <a:lumMod val="40000"/>
                  <a:lumOff val="60000"/>
                </a:srgbClr>
              </a:solidFill>
            </a:endParaRPr>
          </a:p>
        </p:txBody>
      </p:sp>
    </p:spTree>
    <p:extLst>
      <p:ext uri="{BB962C8B-B14F-4D97-AF65-F5344CB8AC3E}">
        <p14:creationId xmlns:p14="http://schemas.microsoft.com/office/powerpoint/2010/main" val="30849653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ChangeArrowheads="1"/>
          </p:cNvSpPr>
          <p:nvPr/>
        </p:nvSpPr>
        <p:spPr bwMode="auto">
          <a:xfrm>
            <a:off x="0" y="152400"/>
            <a:ext cx="9144000" cy="1524000"/>
          </a:xfrm>
          <a:prstGeom prst="rect">
            <a:avLst/>
          </a:prstGeom>
          <a:noFill/>
          <a:ln w="9525">
            <a:noFill/>
            <a:miter lim="800000"/>
            <a:headEnd/>
            <a:tailEnd/>
          </a:ln>
        </p:spPr>
        <p:txBody>
          <a:bodyPr wrap="none" anchor="ctr"/>
          <a:lstStyle/>
          <a:p>
            <a:pPr algn="ctr" defTabSz="914400" fontAlgn="base">
              <a:spcBef>
                <a:spcPct val="0"/>
              </a:spcBef>
              <a:spcAft>
                <a:spcPct val="0"/>
              </a:spcAft>
            </a:pPr>
            <a:r>
              <a:rPr lang="en-US" sz="3600" i="1" dirty="0" err="1">
                <a:solidFill>
                  <a:srgbClr val="B32C16">
                    <a:lumMod val="50000"/>
                  </a:srgbClr>
                </a:solidFill>
                <a:latin typeface="Lucida Sans Unicode"/>
              </a:rPr>
              <a:t>OpenAtom</a:t>
            </a:r>
            <a:endParaRPr lang="en-US" sz="3600" i="1" dirty="0">
              <a:solidFill>
                <a:srgbClr val="B32C16">
                  <a:lumMod val="50000"/>
                </a:srgbClr>
              </a:solidFill>
              <a:latin typeface="Lucida Sans Unicode"/>
            </a:endParaRPr>
          </a:p>
          <a:p>
            <a:pPr algn="ctr" defTabSz="914400" fontAlgn="base">
              <a:spcBef>
                <a:spcPct val="0"/>
              </a:spcBef>
              <a:spcAft>
                <a:spcPct val="0"/>
              </a:spcAft>
            </a:pPr>
            <a:r>
              <a:rPr lang="en-US" sz="2800" dirty="0">
                <a:solidFill>
                  <a:srgbClr val="FFF39D">
                    <a:lumMod val="10000"/>
                  </a:srgbClr>
                </a:solidFill>
                <a:latin typeface="Lucida Sans Unicode"/>
              </a:rPr>
              <a:t>Car-</a:t>
            </a:r>
            <a:r>
              <a:rPr lang="en-US" sz="2800" dirty="0" err="1">
                <a:solidFill>
                  <a:srgbClr val="FFF39D">
                    <a:lumMod val="10000"/>
                  </a:srgbClr>
                </a:solidFill>
                <a:latin typeface="Lucida Sans Unicode"/>
              </a:rPr>
              <a:t>Parinello</a:t>
            </a:r>
            <a:r>
              <a:rPr lang="en-US" sz="2800" dirty="0">
                <a:solidFill>
                  <a:srgbClr val="FFF39D">
                    <a:lumMod val="10000"/>
                  </a:srgbClr>
                </a:solidFill>
                <a:latin typeface="Lucida Sans Unicode"/>
              </a:rPr>
              <a:t> Molecular Dynamics</a:t>
            </a:r>
          </a:p>
          <a:p>
            <a:pPr algn="ctr" defTabSz="914400" fontAlgn="base">
              <a:spcBef>
                <a:spcPct val="0"/>
              </a:spcBef>
              <a:spcAft>
                <a:spcPct val="0"/>
              </a:spcAft>
            </a:pPr>
            <a:r>
              <a:rPr lang="en-US" sz="2400" dirty="0">
                <a:solidFill>
                  <a:srgbClr val="FFF39D">
                    <a:lumMod val="10000"/>
                  </a:srgbClr>
                </a:solidFill>
                <a:latin typeface="Lucida Sans Unicode"/>
              </a:rPr>
              <a:t>NSF ITR 2001-2007, IBM, DOE,NSF </a:t>
            </a:r>
          </a:p>
        </p:txBody>
      </p:sp>
      <p:sp>
        <p:nvSpPr>
          <p:cNvPr id="48133" name="Footer Placeholder 9"/>
          <p:cNvSpPr>
            <a:spLocks noGrp="1"/>
          </p:cNvSpPr>
          <p:nvPr>
            <p:ph type="ftr" sz="quarter" idx="11"/>
          </p:nvPr>
        </p:nvSpPr>
        <p:spPr/>
        <p:txBody>
          <a:bodyPr/>
          <a:lstStyle/>
          <a:p>
            <a:endParaRPr lang="en-US" dirty="0" smtClean="0">
              <a:solidFill>
                <a:srgbClr val="575F6D">
                  <a:lumMod val="40000"/>
                  <a:lumOff val="60000"/>
                </a:srgbClr>
              </a:solidFill>
            </a:endParaRPr>
          </a:p>
        </p:txBody>
      </p:sp>
      <p:sp>
        <p:nvSpPr>
          <p:cNvPr id="17" name="Slide Number Placeholder 16"/>
          <p:cNvSpPr>
            <a:spLocks noGrp="1"/>
          </p:cNvSpPr>
          <p:nvPr>
            <p:ph type="sldNum" sz="quarter" idx="12"/>
          </p:nvPr>
        </p:nvSpPr>
        <p:spPr/>
        <p:txBody>
          <a:bodyPr/>
          <a:lstStyle/>
          <a:p>
            <a:fld id="{BFFC72E0-3E7F-4709-B8DF-5EC8A0346E37}" type="slidenum">
              <a:rPr lang="en-US" smtClean="0">
                <a:solidFill>
                  <a:prstClr val="black">
                    <a:tint val="75000"/>
                  </a:prstClr>
                </a:solidFill>
              </a:rPr>
              <a:pPr/>
              <a:t>48</a:t>
            </a:fld>
            <a:endParaRPr lang="en-US" dirty="0">
              <a:solidFill>
                <a:prstClr val="black">
                  <a:tint val="75000"/>
                </a:prstClr>
              </a:solidFill>
            </a:endParaRPr>
          </a:p>
        </p:txBody>
      </p:sp>
      <p:grpSp>
        <p:nvGrpSpPr>
          <p:cNvPr id="48134" name="Group 19"/>
          <p:cNvGrpSpPr>
            <a:grpSpLocks/>
          </p:cNvGrpSpPr>
          <p:nvPr/>
        </p:nvGrpSpPr>
        <p:grpSpPr bwMode="auto">
          <a:xfrm>
            <a:off x="609600" y="1676400"/>
            <a:ext cx="8051939" cy="4953000"/>
            <a:chOff x="530225" y="1219200"/>
            <a:chExt cx="8180716" cy="5638800"/>
          </a:xfrm>
        </p:grpSpPr>
        <p:sp>
          <p:nvSpPr>
            <p:cNvPr id="48136" name="Text Box 5"/>
            <p:cNvSpPr txBox="1">
              <a:spLocks noChangeArrowheads="1"/>
            </p:cNvSpPr>
            <p:nvPr/>
          </p:nvSpPr>
          <p:spPr bwMode="auto">
            <a:xfrm>
              <a:off x="655638" y="1219200"/>
              <a:ext cx="3178865" cy="473911"/>
            </a:xfrm>
            <a:prstGeom prst="rect">
              <a:avLst/>
            </a:prstGeom>
            <a:noFill/>
            <a:ln w="9525">
              <a:noFill/>
              <a:round/>
              <a:headEnd/>
              <a:tailEnd/>
            </a:ln>
          </p:spPr>
          <p:txBody>
            <a:bodyPr wrap="none" lIns="81639" tIns="42452" rIns="81639" bIns="42452">
              <a:spAutoFit/>
            </a:bodyPr>
            <a:lstStyle/>
            <a:p>
              <a:pPr defTabSz="914400" fontAlgn="base">
                <a:lnSpc>
                  <a:spcPct val="86000"/>
                </a:lnSpc>
                <a:spcBef>
                  <a:spcPct val="0"/>
                </a:spcBef>
                <a:spcAft>
                  <a:spcPct val="0"/>
                </a:spcAft>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sz="2400" dirty="0">
                  <a:solidFill>
                    <a:srgbClr val="B32C16">
                      <a:lumMod val="50000"/>
                    </a:srgbClr>
                  </a:solidFill>
                  <a:latin typeface="Lucida Sans Unicode"/>
                </a:rPr>
                <a:t>Molecular Clusters :</a:t>
              </a:r>
            </a:p>
          </p:txBody>
        </p:sp>
        <p:pic>
          <p:nvPicPr>
            <p:cNvPr id="48137" name="Picture 2"/>
            <p:cNvPicPr>
              <a:picLocks noChangeAspect="1" noChangeArrowheads="1"/>
            </p:cNvPicPr>
            <p:nvPr/>
          </p:nvPicPr>
          <p:blipFill>
            <a:blip r:embed="rId3" cstate="print"/>
            <a:srcRect/>
            <a:stretch>
              <a:fillRect/>
            </a:stretch>
          </p:blipFill>
          <p:spPr bwMode="auto">
            <a:xfrm>
              <a:off x="5949533" y="1826455"/>
              <a:ext cx="2047875" cy="2135188"/>
            </a:xfrm>
            <a:prstGeom prst="rect">
              <a:avLst/>
            </a:prstGeom>
            <a:noFill/>
            <a:ln w="9525">
              <a:noFill/>
              <a:round/>
              <a:headEnd/>
              <a:tailEnd/>
            </a:ln>
          </p:spPr>
        </p:pic>
        <p:pic>
          <p:nvPicPr>
            <p:cNvPr id="48138" name="Picture 3"/>
            <p:cNvPicPr>
              <a:picLocks noChangeAspect="1" noChangeArrowheads="1"/>
            </p:cNvPicPr>
            <p:nvPr/>
          </p:nvPicPr>
          <p:blipFill>
            <a:blip r:embed="rId4" cstate="print"/>
            <a:srcRect/>
            <a:stretch>
              <a:fillRect/>
            </a:stretch>
          </p:blipFill>
          <p:spPr bwMode="auto">
            <a:xfrm>
              <a:off x="685800" y="4724400"/>
              <a:ext cx="2127250" cy="2133600"/>
            </a:xfrm>
            <a:prstGeom prst="rect">
              <a:avLst/>
            </a:prstGeom>
            <a:noFill/>
            <a:ln w="9525">
              <a:noFill/>
              <a:round/>
              <a:headEnd/>
              <a:tailEnd/>
            </a:ln>
          </p:spPr>
        </p:pic>
        <p:pic>
          <p:nvPicPr>
            <p:cNvPr id="48139" name="Picture 4"/>
            <p:cNvPicPr>
              <a:picLocks noChangeAspect="1" noChangeArrowheads="1"/>
            </p:cNvPicPr>
            <p:nvPr/>
          </p:nvPicPr>
          <p:blipFill>
            <a:blip r:embed="rId5" cstate="print"/>
            <a:srcRect/>
            <a:stretch>
              <a:fillRect/>
            </a:stretch>
          </p:blipFill>
          <p:spPr bwMode="auto">
            <a:xfrm>
              <a:off x="685062" y="1826455"/>
              <a:ext cx="2014538" cy="2287588"/>
            </a:xfrm>
            <a:prstGeom prst="rect">
              <a:avLst/>
            </a:prstGeom>
            <a:noFill/>
            <a:ln w="9525">
              <a:noFill/>
              <a:round/>
              <a:headEnd/>
              <a:tailEnd/>
            </a:ln>
          </p:spPr>
        </p:pic>
        <p:sp>
          <p:nvSpPr>
            <p:cNvPr id="48140" name="Text Box 6"/>
            <p:cNvSpPr txBox="1">
              <a:spLocks noChangeArrowheads="1"/>
            </p:cNvSpPr>
            <p:nvPr/>
          </p:nvSpPr>
          <p:spPr bwMode="auto">
            <a:xfrm>
              <a:off x="6242050" y="1295400"/>
              <a:ext cx="1851524" cy="473911"/>
            </a:xfrm>
            <a:prstGeom prst="rect">
              <a:avLst/>
            </a:prstGeom>
            <a:noFill/>
            <a:ln w="9525">
              <a:noFill/>
              <a:round/>
              <a:headEnd/>
              <a:tailEnd/>
            </a:ln>
          </p:spPr>
          <p:txBody>
            <a:bodyPr wrap="none" lIns="81639" tIns="42452" rIns="81639" bIns="42452">
              <a:spAutoFit/>
            </a:bodyPr>
            <a:lstStyle/>
            <a:p>
              <a:pPr defTabSz="914400" fontAlgn="base">
                <a:lnSpc>
                  <a:spcPct val="86000"/>
                </a:lnSpc>
                <a:spcBef>
                  <a:spcPct val="0"/>
                </a:spcBef>
                <a:spcAft>
                  <a:spcPct val="0"/>
                </a:spcAft>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sz="2400" dirty="0" err="1">
                  <a:solidFill>
                    <a:srgbClr val="B32C16">
                      <a:lumMod val="50000"/>
                    </a:srgbClr>
                  </a:solidFill>
                  <a:latin typeface="Lucida Sans Unicode"/>
                </a:rPr>
                <a:t>Nanowires</a:t>
              </a:r>
              <a:r>
                <a:rPr lang="en-GB" sz="2400" dirty="0">
                  <a:solidFill>
                    <a:srgbClr val="B32C16">
                      <a:lumMod val="50000"/>
                    </a:srgbClr>
                  </a:solidFill>
                  <a:latin typeface="Lucida Sans Unicode"/>
                </a:rPr>
                <a:t>:</a:t>
              </a:r>
            </a:p>
          </p:txBody>
        </p:sp>
        <p:sp>
          <p:nvSpPr>
            <p:cNvPr id="48141" name="Text Box 7"/>
            <p:cNvSpPr txBox="1">
              <a:spLocks noChangeArrowheads="1"/>
            </p:cNvSpPr>
            <p:nvPr/>
          </p:nvSpPr>
          <p:spPr bwMode="auto">
            <a:xfrm>
              <a:off x="530225" y="4191000"/>
              <a:ext cx="3897095" cy="473911"/>
            </a:xfrm>
            <a:prstGeom prst="rect">
              <a:avLst/>
            </a:prstGeom>
            <a:noFill/>
            <a:ln w="9525">
              <a:noFill/>
              <a:round/>
              <a:headEnd/>
              <a:tailEnd/>
            </a:ln>
          </p:spPr>
          <p:txBody>
            <a:bodyPr wrap="none" lIns="81639" tIns="42452" rIns="81639" bIns="42452">
              <a:spAutoFit/>
            </a:bodyPr>
            <a:lstStyle/>
            <a:p>
              <a:pPr defTabSz="914400" fontAlgn="base">
                <a:lnSpc>
                  <a:spcPct val="86000"/>
                </a:lnSpc>
                <a:spcBef>
                  <a:spcPct val="0"/>
                </a:spcBef>
                <a:spcAft>
                  <a:spcPct val="0"/>
                </a:spcAft>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sz="2400" dirty="0">
                  <a:solidFill>
                    <a:srgbClr val="B32C16">
                      <a:lumMod val="50000"/>
                    </a:srgbClr>
                  </a:solidFill>
                  <a:latin typeface="Lucida Sans Unicode"/>
                </a:rPr>
                <a:t>Semiconductor Surfaces:</a:t>
              </a:r>
            </a:p>
          </p:txBody>
        </p:sp>
        <p:sp>
          <p:nvSpPr>
            <p:cNvPr id="48142" name="Text Box 8"/>
            <p:cNvSpPr txBox="1">
              <a:spLocks noChangeArrowheads="1"/>
            </p:cNvSpPr>
            <p:nvPr/>
          </p:nvSpPr>
          <p:spPr bwMode="auto">
            <a:xfrm>
              <a:off x="5672139" y="4114800"/>
              <a:ext cx="3038802" cy="473911"/>
            </a:xfrm>
            <a:prstGeom prst="rect">
              <a:avLst/>
            </a:prstGeom>
            <a:noFill/>
            <a:ln w="9525">
              <a:noFill/>
              <a:round/>
              <a:headEnd/>
              <a:tailEnd/>
            </a:ln>
          </p:spPr>
          <p:txBody>
            <a:bodyPr wrap="none" lIns="81639" tIns="42452" rIns="81639" bIns="42452">
              <a:spAutoFit/>
            </a:bodyPr>
            <a:lstStyle/>
            <a:p>
              <a:pPr defTabSz="914400" fontAlgn="base">
                <a:lnSpc>
                  <a:spcPct val="86000"/>
                </a:lnSpc>
                <a:spcBef>
                  <a:spcPct val="0"/>
                </a:spcBef>
                <a:spcAft>
                  <a:spcPct val="0"/>
                </a:spcAft>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sz="2400" dirty="0">
                  <a:solidFill>
                    <a:srgbClr val="B32C16">
                      <a:lumMod val="50000"/>
                    </a:srgbClr>
                  </a:solidFill>
                  <a:latin typeface="Lucida Sans Unicode"/>
                </a:rPr>
                <a:t>3D-Solids/Liquids:</a:t>
              </a:r>
            </a:p>
          </p:txBody>
        </p:sp>
        <p:pic>
          <p:nvPicPr>
            <p:cNvPr id="48143" name="Picture 9"/>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637213" y="4548188"/>
              <a:ext cx="2439987" cy="2157412"/>
            </a:xfrm>
            <a:prstGeom prst="rect">
              <a:avLst/>
            </a:prstGeom>
            <a:noFill/>
            <a:ln w="9525">
              <a:noFill/>
              <a:round/>
              <a:headEnd/>
              <a:tailEnd/>
            </a:ln>
          </p:spPr>
        </p:pic>
      </p:grpSp>
      <p:sp>
        <p:nvSpPr>
          <p:cNvPr id="29" name="Rectangle 2"/>
          <p:cNvSpPr>
            <a:spLocks noChangeArrowheads="1"/>
          </p:cNvSpPr>
          <p:nvPr/>
        </p:nvSpPr>
        <p:spPr bwMode="auto">
          <a:xfrm>
            <a:off x="2895600" y="2362200"/>
            <a:ext cx="2971800" cy="1676400"/>
          </a:xfrm>
          <a:prstGeom prst="rect">
            <a:avLst/>
          </a:prstGeom>
          <a:solidFill>
            <a:schemeClr val="accent1">
              <a:lumMod val="20000"/>
              <a:lumOff val="80000"/>
              <a:alpha val="51000"/>
            </a:schemeClr>
          </a:solidFill>
          <a:ln w="9525">
            <a:solidFill>
              <a:schemeClr val="tx1"/>
            </a:solidFill>
            <a:miter lim="800000"/>
            <a:headEnd/>
            <a:tailEnd/>
          </a:ln>
        </p:spPr>
        <p:txBody>
          <a:bodyPr wrap="none" anchor="ctr"/>
          <a:lstStyle/>
          <a:p>
            <a:pPr algn="ctr" defTabSz="914400" fontAlgn="base">
              <a:spcBef>
                <a:spcPct val="0"/>
              </a:spcBef>
              <a:spcAft>
                <a:spcPct val="0"/>
              </a:spcAft>
              <a:defRPr/>
            </a:pPr>
            <a:r>
              <a:rPr lang="en-US" sz="2000" dirty="0">
                <a:solidFill>
                  <a:prstClr val="black"/>
                </a:solidFill>
                <a:latin typeface="Book Antiqua" pitchFamily="18" charset="0"/>
              </a:rPr>
              <a:t>Recent NSF SSI-SI2 grant</a:t>
            </a:r>
          </a:p>
          <a:p>
            <a:pPr algn="ctr" defTabSz="914400" fontAlgn="base">
              <a:spcBef>
                <a:spcPct val="0"/>
              </a:spcBef>
              <a:spcAft>
                <a:spcPct val="0"/>
              </a:spcAft>
              <a:defRPr/>
            </a:pPr>
            <a:r>
              <a:rPr lang="en-US" sz="2000" dirty="0">
                <a:solidFill>
                  <a:prstClr val="black"/>
                </a:solidFill>
                <a:latin typeface="Book Antiqua" pitchFamily="18" charset="0"/>
              </a:rPr>
              <a:t>With</a:t>
            </a:r>
          </a:p>
          <a:p>
            <a:pPr algn="ctr" defTabSz="914400" fontAlgn="base">
              <a:spcBef>
                <a:spcPct val="0"/>
              </a:spcBef>
              <a:spcAft>
                <a:spcPct val="0"/>
              </a:spcAft>
              <a:defRPr/>
            </a:pPr>
            <a:r>
              <a:rPr lang="en-US" sz="2000" dirty="0">
                <a:solidFill>
                  <a:prstClr val="black"/>
                </a:solidFill>
                <a:latin typeface="Book Antiqua" pitchFamily="18" charset="0"/>
              </a:rPr>
              <a:t>G. Martyna (IBM) </a:t>
            </a:r>
          </a:p>
          <a:p>
            <a:pPr algn="ctr" defTabSz="914400" fontAlgn="base">
              <a:spcBef>
                <a:spcPct val="0"/>
              </a:spcBef>
              <a:spcAft>
                <a:spcPct val="0"/>
              </a:spcAft>
              <a:defRPr/>
            </a:pPr>
            <a:r>
              <a:rPr lang="en-US" sz="2000" dirty="0" err="1">
                <a:solidFill>
                  <a:prstClr val="black"/>
                </a:solidFill>
                <a:latin typeface="Book Antiqua" pitchFamily="18" charset="0"/>
              </a:rPr>
              <a:t>Sohrab</a:t>
            </a:r>
            <a:r>
              <a:rPr lang="en-US" sz="2000" dirty="0">
                <a:solidFill>
                  <a:prstClr val="black"/>
                </a:solidFill>
                <a:latin typeface="Book Antiqua" pitchFamily="18" charset="0"/>
              </a:rPr>
              <a:t> Ismail-</a:t>
            </a:r>
            <a:r>
              <a:rPr lang="en-US" sz="2000" dirty="0" err="1">
                <a:solidFill>
                  <a:prstClr val="black"/>
                </a:solidFill>
                <a:latin typeface="Book Antiqua" pitchFamily="18" charset="0"/>
              </a:rPr>
              <a:t>Beigi</a:t>
            </a:r>
            <a:endParaRPr lang="en-US" sz="2000" dirty="0">
              <a:solidFill>
                <a:prstClr val="black"/>
              </a:solidFill>
              <a:latin typeface="Book Antiqua" pitchFamily="18" charset="0"/>
            </a:endParaRPr>
          </a:p>
        </p:txBody>
      </p:sp>
      <p:sp>
        <p:nvSpPr>
          <p:cNvPr id="2" name="TextBox 1"/>
          <p:cNvSpPr txBox="1"/>
          <p:nvPr/>
        </p:nvSpPr>
        <p:spPr>
          <a:xfrm>
            <a:off x="381000" y="4953000"/>
            <a:ext cx="8229600" cy="954107"/>
          </a:xfrm>
          <a:prstGeom prst="rect">
            <a:avLst/>
          </a:prstGeom>
          <a:solidFill>
            <a:schemeClr val="accent1">
              <a:lumMod val="40000"/>
              <a:lumOff val="60000"/>
              <a:alpha val="91000"/>
            </a:schemeClr>
          </a:solidFill>
        </p:spPr>
        <p:txBody>
          <a:bodyPr wrap="square" rtlCol="0">
            <a:spAutoFit/>
          </a:bodyPr>
          <a:lstStyle/>
          <a:p>
            <a:pPr defTabSz="914400" fontAlgn="base">
              <a:spcBef>
                <a:spcPct val="0"/>
              </a:spcBef>
              <a:spcAft>
                <a:spcPct val="0"/>
              </a:spcAft>
            </a:pPr>
            <a:r>
              <a:rPr lang="en-GB" sz="2800" dirty="0">
                <a:solidFill>
                  <a:prstClr val="black"/>
                </a:solidFill>
                <a:latin typeface="Times New Roman" pitchFamily="18" charset="0"/>
              </a:rPr>
              <a:t>Using Charm++ virtualization, we can efficiently scale small (32 molecule) systems to thousands of processors</a:t>
            </a:r>
            <a:endParaRPr lang="en-US" sz="2800" dirty="0">
              <a:solidFill>
                <a:prstClr val="black"/>
              </a:solidFill>
              <a:latin typeface="Times New Roman" pitchFamily="18" charset="0"/>
            </a:endParaRPr>
          </a:p>
        </p:txBody>
      </p:sp>
    </p:spTree>
    <p:extLst>
      <p:ext uri="{BB962C8B-B14F-4D97-AF65-F5344CB8AC3E}">
        <p14:creationId xmlns:p14="http://schemas.microsoft.com/office/powerpoint/2010/main" val="144673835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17"/>
          <p:cNvSpPr>
            <a:spLocks noGrp="1" noChangeArrowheads="1"/>
          </p:cNvSpPr>
          <p:nvPr>
            <p:ph type="title"/>
          </p:nvPr>
        </p:nvSpPr>
        <p:spPr>
          <a:xfrm>
            <a:off x="52277" y="-62100"/>
            <a:ext cx="9067800" cy="2057400"/>
          </a:xfrm>
        </p:spPr>
        <p:txBody>
          <a:bodyPr/>
          <a:lstStyle/>
          <a:p>
            <a:pPr algn="just" eaLnBrk="1" hangingPunct="1"/>
            <a:r>
              <a:rPr lang="en-US" altLang="en-US" sz="3200" dirty="0" err="1" smtClean="0">
                <a:solidFill>
                  <a:srgbClr val="555459"/>
                </a:solidFill>
                <a:latin typeface="Helvetica Neue"/>
              </a:rPr>
              <a:t>OpenAtom</a:t>
            </a:r>
            <a:r>
              <a:rPr lang="en-US" altLang="en-US" sz="3200" dirty="0" smtClean="0">
                <a:solidFill>
                  <a:srgbClr val="555459"/>
                </a:solidFill>
                <a:latin typeface="Helvetica Neue"/>
              </a:rPr>
              <a:t>: On </a:t>
            </a:r>
            <a:r>
              <a:rPr lang="en-US" altLang="en-US" sz="3200" dirty="0">
                <a:solidFill>
                  <a:srgbClr val="555459"/>
                </a:solidFill>
                <a:latin typeface="Helvetica Neue"/>
              </a:rPr>
              <a:t>the fly ab initio molecular dynamics on the ground state surface with instantaneous GW-BSE level spectra</a:t>
            </a:r>
            <a:endParaRPr lang="en-US" altLang="en-US" sz="3200" dirty="0" smtClean="0"/>
          </a:p>
        </p:txBody>
      </p:sp>
      <p:sp>
        <p:nvSpPr>
          <p:cNvPr id="2" name="TextBox 1"/>
          <p:cNvSpPr txBox="1"/>
          <p:nvPr/>
        </p:nvSpPr>
        <p:spPr>
          <a:xfrm>
            <a:off x="28353" y="2066934"/>
            <a:ext cx="9115648" cy="1569660"/>
          </a:xfrm>
          <a:prstGeom prst="rect">
            <a:avLst/>
          </a:prstGeom>
          <a:noFill/>
        </p:spPr>
        <p:txBody>
          <a:bodyPr wrap="square" rtlCol="0">
            <a:spAutoFit/>
          </a:bodyPr>
          <a:lstStyle/>
          <a:p>
            <a:r>
              <a:rPr lang="en-US" altLang="en-US" b="1" dirty="0" smtClean="0"/>
              <a:t>    PIs:</a:t>
            </a:r>
            <a:r>
              <a:rPr lang="en-US" altLang="en-US" dirty="0" smtClean="0"/>
              <a:t> G.J. Martyna, IBM; S. Ismail-</a:t>
            </a:r>
            <a:r>
              <a:rPr lang="en-US" altLang="en-US" dirty="0" err="1" smtClean="0"/>
              <a:t>Beigi</a:t>
            </a:r>
            <a:r>
              <a:rPr lang="en-US" altLang="en-US" dirty="0" smtClean="0"/>
              <a:t>, Yale; L. Kale, UIUC;</a:t>
            </a:r>
          </a:p>
          <a:p>
            <a:r>
              <a:rPr lang="en-US" b="1" dirty="0" smtClean="0"/>
              <a:t>Team:</a:t>
            </a:r>
            <a:r>
              <a:rPr lang="en-US" dirty="0" smtClean="0"/>
              <a:t> Q. Li, IBM, </a:t>
            </a:r>
            <a:r>
              <a:rPr lang="en-US" altLang="en-US" dirty="0" smtClean="0"/>
              <a:t>M. Kim, Yale; S. Mandal, Yale; </a:t>
            </a:r>
          </a:p>
          <a:p>
            <a:r>
              <a:rPr lang="en-US" altLang="en-US" dirty="0"/>
              <a:t> </a:t>
            </a:r>
            <a:r>
              <a:rPr lang="en-US" altLang="en-US" dirty="0" smtClean="0"/>
              <a:t>           E. Bohm, UIUC; N. Jain, UIUC; M. Robson, UIUC; </a:t>
            </a:r>
            <a:br>
              <a:rPr lang="en-US" altLang="en-US" dirty="0" smtClean="0"/>
            </a:br>
            <a:r>
              <a:rPr lang="en-US" altLang="en-US" dirty="0" smtClean="0"/>
              <a:t>            E. </a:t>
            </a:r>
            <a:r>
              <a:rPr lang="en-US" altLang="en-US" dirty="0" err="1" smtClean="0"/>
              <a:t>Mikida</a:t>
            </a:r>
            <a:r>
              <a:rPr lang="en-US" altLang="en-US" dirty="0" smtClean="0"/>
              <a:t>, UIUC; P. Jindal, UIUC; T. </a:t>
            </a:r>
            <a:r>
              <a:rPr lang="en-US" altLang="en-US" dirty="0" err="1" smtClean="0"/>
              <a:t>Wicky</a:t>
            </a:r>
            <a:r>
              <a:rPr lang="en-US" altLang="en-US" dirty="0"/>
              <a:t>,</a:t>
            </a:r>
            <a:r>
              <a:rPr lang="en-US" altLang="en-US" dirty="0" smtClean="0"/>
              <a:t> UIUC.</a:t>
            </a:r>
          </a:p>
        </p:txBody>
      </p:sp>
      <p:pic>
        <p:nvPicPr>
          <p:cNvPr id="10" name="Picture 2" descr="hca"/>
          <p:cNvPicPr>
            <a:picLocks noChangeAspect="1" noChangeArrowheads="1"/>
          </p:cNvPicPr>
          <p:nvPr/>
        </p:nvPicPr>
        <p:blipFill>
          <a:blip r:embed="rId2">
            <a:extLst>
              <a:ext uri="{28A0092B-C50C-407E-A947-70E740481C1C}">
                <a14:useLocalDpi xmlns:a14="http://schemas.microsoft.com/office/drawing/2010/main" val="0"/>
              </a:ext>
            </a:extLst>
          </a:blip>
          <a:srcRect l="1634" t="7971" b="24568"/>
          <a:stretch>
            <a:fillRect/>
          </a:stretch>
        </p:blipFill>
        <p:spPr bwMode="auto">
          <a:xfrm>
            <a:off x="73339" y="4126611"/>
            <a:ext cx="2775375" cy="246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58"/>
          <p:cNvGrpSpPr>
            <a:grpSpLocks/>
          </p:cNvGrpSpPr>
          <p:nvPr/>
        </p:nvGrpSpPr>
        <p:grpSpPr bwMode="auto">
          <a:xfrm>
            <a:off x="3007027" y="4191000"/>
            <a:ext cx="3040870" cy="2398077"/>
            <a:chOff x="4080" y="2784"/>
            <a:chExt cx="1680" cy="1218"/>
          </a:xfrm>
        </p:grpSpPr>
        <p:sp>
          <p:nvSpPr>
            <p:cNvPr id="12" name="Rectangle 45"/>
            <p:cNvSpPr>
              <a:spLocks noChangeArrowheads="1"/>
            </p:cNvSpPr>
            <p:nvPr/>
          </p:nvSpPr>
          <p:spPr bwMode="auto">
            <a:xfrm>
              <a:off x="5001" y="2988"/>
              <a:ext cx="358" cy="22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 name="Rectangle 46"/>
            <p:cNvSpPr>
              <a:spLocks noChangeArrowheads="1"/>
            </p:cNvSpPr>
            <p:nvPr/>
          </p:nvSpPr>
          <p:spPr bwMode="auto">
            <a:xfrm>
              <a:off x="4982" y="3672"/>
              <a:ext cx="438" cy="22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5"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98" t="3229" r="7385" b="14370"/>
            <a:stretch/>
          </p:blipFill>
          <p:spPr bwMode="auto">
            <a:xfrm>
              <a:off x="4080" y="2784"/>
              <a:ext cx="1680" cy="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p:cNvSpPr txBox="1"/>
          <p:nvPr/>
        </p:nvSpPr>
        <p:spPr>
          <a:xfrm>
            <a:off x="8780542" y="6496631"/>
            <a:ext cx="287258" cy="338554"/>
          </a:xfrm>
          <a:prstGeom prst="rect">
            <a:avLst/>
          </a:prstGeom>
          <a:noFill/>
        </p:spPr>
        <p:txBody>
          <a:bodyPr wrap="none" rtlCol="0">
            <a:spAutoFit/>
          </a:bodyPr>
          <a:lstStyle/>
          <a:p>
            <a:r>
              <a:rPr lang="en-US" sz="1600" dirty="0" smtClean="0"/>
              <a:t>1</a:t>
            </a:r>
            <a:endParaRPr lang="en-US" sz="1600" dirty="0"/>
          </a:p>
        </p:txBody>
      </p:sp>
      <p:grpSp>
        <p:nvGrpSpPr>
          <p:cNvPr id="22" name="Group 48"/>
          <p:cNvGrpSpPr>
            <a:grpSpLocks/>
          </p:cNvGrpSpPr>
          <p:nvPr/>
        </p:nvGrpSpPr>
        <p:grpSpPr bwMode="auto">
          <a:xfrm>
            <a:off x="6048815" y="4287215"/>
            <a:ext cx="2871788" cy="2236788"/>
            <a:chOff x="793" y="709"/>
            <a:chExt cx="4037" cy="2812"/>
          </a:xfrm>
        </p:grpSpPr>
        <p:pic>
          <p:nvPicPr>
            <p:cNvPr id="23" name="Picture 49" descr="aSi_solarce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 y="709"/>
              <a:ext cx="3992" cy="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24" name="Rectangle 50"/>
            <p:cNvSpPr>
              <a:spLocks noChangeArrowheads="1"/>
            </p:cNvSpPr>
            <p:nvPr/>
          </p:nvSpPr>
          <p:spPr bwMode="auto">
            <a:xfrm>
              <a:off x="889" y="1434"/>
              <a:ext cx="948"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5" name="Rectangle 51"/>
            <p:cNvSpPr>
              <a:spLocks noChangeArrowheads="1"/>
            </p:cNvSpPr>
            <p:nvPr/>
          </p:nvSpPr>
          <p:spPr bwMode="auto">
            <a:xfrm>
              <a:off x="793" y="2966"/>
              <a:ext cx="1083" cy="18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6" name="Rectangle 52"/>
            <p:cNvSpPr>
              <a:spLocks noChangeArrowheads="1"/>
            </p:cNvSpPr>
            <p:nvPr/>
          </p:nvSpPr>
          <p:spPr bwMode="auto">
            <a:xfrm>
              <a:off x="3651" y="1434"/>
              <a:ext cx="998"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7" name="Rectangle 53"/>
            <p:cNvSpPr>
              <a:spLocks noChangeArrowheads="1"/>
            </p:cNvSpPr>
            <p:nvPr/>
          </p:nvSpPr>
          <p:spPr bwMode="auto">
            <a:xfrm>
              <a:off x="3606" y="2592"/>
              <a:ext cx="1224"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8" name="Rectangle 54"/>
            <p:cNvSpPr>
              <a:spLocks noChangeArrowheads="1"/>
            </p:cNvSpPr>
            <p:nvPr/>
          </p:nvSpPr>
          <p:spPr bwMode="auto">
            <a:xfrm>
              <a:off x="3470" y="3070"/>
              <a:ext cx="1224"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grpSp>
      <p:sp>
        <p:nvSpPr>
          <p:cNvPr id="29" name="TextBox 28"/>
          <p:cNvSpPr txBox="1"/>
          <p:nvPr/>
        </p:nvSpPr>
        <p:spPr>
          <a:xfrm>
            <a:off x="6931536" y="4115484"/>
            <a:ext cx="1074333" cy="461665"/>
          </a:xfrm>
          <a:prstGeom prst="rect">
            <a:avLst/>
          </a:prstGeom>
          <a:solidFill>
            <a:schemeClr val="bg1"/>
          </a:solidFill>
        </p:spPr>
        <p:txBody>
          <a:bodyPr wrap="none" rtlCol="0">
            <a:spAutoFit/>
          </a:bodyPr>
          <a:lstStyle/>
          <a:p>
            <a:r>
              <a:rPr lang="en-US" dirty="0" smtClean="0">
                <a:solidFill>
                  <a:srgbClr val="E6AF00"/>
                </a:solidFill>
                <a:latin typeface="Monotype Corsiva" panose="03010101010201010101" pitchFamily="66" charset="0"/>
              </a:rPr>
              <a:t>Light in</a:t>
            </a:r>
            <a:endParaRPr lang="en-US" dirty="0">
              <a:solidFill>
                <a:srgbClr val="E6AF00"/>
              </a:solidFill>
              <a:latin typeface="Monotype Corsiva" panose="03010101010201010101" pitchFamily="66" charset="0"/>
            </a:endParaRPr>
          </a:p>
        </p:txBody>
      </p:sp>
    </p:spTree>
    <p:extLst>
      <p:ext uri="{BB962C8B-B14F-4D97-AF65-F5344CB8AC3E}">
        <p14:creationId xmlns:p14="http://schemas.microsoft.com/office/powerpoint/2010/main" val="36371506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kinds of units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Migration units: </a:t>
            </a:r>
          </a:p>
          <a:p>
            <a:pPr lvl="1"/>
            <a:r>
              <a:rPr lang="en-US" dirty="0" smtClean="0"/>
              <a:t>objects, </a:t>
            </a:r>
            <a:r>
              <a:rPr lang="en-US" dirty="0" err="1" smtClean="0"/>
              <a:t>migratable</a:t>
            </a:r>
            <a:r>
              <a:rPr lang="en-US" dirty="0" smtClean="0"/>
              <a:t> threads (i.e., “processes”), data sections</a:t>
            </a:r>
          </a:p>
          <a:p>
            <a:r>
              <a:rPr lang="en-US" dirty="0" smtClean="0"/>
              <a:t>DEBs: units of scheduling</a:t>
            </a:r>
          </a:p>
          <a:p>
            <a:pPr lvl="1"/>
            <a:r>
              <a:rPr lang="en-US" b="1" u="sng" dirty="0" smtClean="0"/>
              <a:t>D</a:t>
            </a:r>
            <a:r>
              <a:rPr lang="en-US" dirty="0" smtClean="0"/>
              <a:t>ependent </a:t>
            </a:r>
            <a:r>
              <a:rPr lang="en-US" b="1" u="sng" dirty="0"/>
              <a:t>E</a:t>
            </a:r>
            <a:r>
              <a:rPr lang="en-US" dirty="0" smtClean="0"/>
              <a:t>xecution </a:t>
            </a:r>
            <a:r>
              <a:rPr lang="en-US" b="1" u="sng" dirty="0" smtClean="0"/>
              <a:t>B</a:t>
            </a:r>
            <a:r>
              <a:rPr lang="en-US" dirty="0" smtClean="0"/>
              <a:t>lock</a:t>
            </a:r>
          </a:p>
          <a:p>
            <a:pPr lvl="1"/>
            <a:r>
              <a:rPr lang="en-US" dirty="0" smtClean="0"/>
              <a:t>Begins execution after one or more (potentially) remote dependence is satisfied</a:t>
            </a:r>
          </a:p>
          <a:p>
            <a:r>
              <a:rPr lang="en-US" dirty="0" smtClean="0"/>
              <a:t>SEBs: units of analysis</a:t>
            </a:r>
          </a:p>
          <a:p>
            <a:pPr lvl="1"/>
            <a:r>
              <a:rPr lang="en-US" dirty="0" smtClean="0"/>
              <a:t>Sequential Execution Blocks</a:t>
            </a:r>
          </a:p>
          <a:p>
            <a:pPr lvl="1"/>
            <a:r>
              <a:rPr lang="en-US" dirty="0" smtClean="0"/>
              <a:t>A DEB is partitioned into one or more SEBs</a:t>
            </a:r>
          </a:p>
          <a:p>
            <a:pPr lvl="1"/>
            <a:r>
              <a:rPr lang="en-US" dirty="0" smtClean="0"/>
              <a:t>Has a “reasonably large” granularity, and uniformity in code structure</a:t>
            </a:r>
            <a:endParaRPr lang="en-US" dirty="0"/>
          </a:p>
          <a:p>
            <a:pPr lvl="1"/>
            <a:r>
              <a:rPr lang="en-US" dirty="0" smtClean="0"/>
              <a:t>Loop nests, functions, …</a:t>
            </a:r>
          </a:p>
        </p:txBody>
      </p:sp>
      <p:sp>
        <p:nvSpPr>
          <p:cNvPr id="4" name="Date Placeholder 3"/>
          <p:cNvSpPr>
            <a:spLocks noGrp="1"/>
          </p:cNvSpPr>
          <p:nvPr>
            <p:ph type="dt" sz="half" idx="10"/>
          </p:nvPr>
        </p:nvSpPr>
        <p:spPr/>
        <p:txBody>
          <a:bodyPr/>
          <a:lstStyle/>
          <a:p>
            <a:pPr>
              <a:defRPr/>
            </a:pPr>
            <a:fld id="{D73F8531-4E17-6C4F-B88E-7D5E705B68A6}" type="datetime1">
              <a:rPr lang="en-US" smtClean="0"/>
              <a:t>8/23/16</a:t>
            </a:fld>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5</a:t>
            </a:fld>
            <a:endParaRPr lang="en-US" dirty="0"/>
          </a:p>
        </p:txBody>
      </p:sp>
    </p:spTree>
    <p:extLst>
      <p:ext uri="{BB962C8B-B14F-4D97-AF65-F5344CB8AC3E}">
        <p14:creationId xmlns:p14="http://schemas.microsoft.com/office/powerpoint/2010/main" val="2370645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descr="hca"/>
          <p:cNvPicPr>
            <a:picLocks noChangeAspect="1" noChangeArrowheads="1"/>
          </p:cNvPicPr>
          <p:nvPr/>
        </p:nvPicPr>
        <p:blipFill>
          <a:blip r:embed="rId2">
            <a:extLst>
              <a:ext uri="{28A0092B-C50C-407E-A947-70E740481C1C}">
                <a14:useLocalDpi xmlns:a14="http://schemas.microsoft.com/office/drawing/2010/main" val="0"/>
              </a:ext>
            </a:extLst>
          </a:blip>
          <a:srcRect l="1634" t="7971" b="24568"/>
          <a:stretch>
            <a:fillRect/>
          </a:stretch>
        </p:blipFill>
        <p:spPr bwMode="auto">
          <a:xfrm>
            <a:off x="76200" y="1066800"/>
            <a:ext cx="38862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3"/>
          <p:cNvSpPr txBox="1">
            <a:spLocks noChangeArrowheads="1"/>
          </p:cNvSpPr>
          <p:nvPr/>
        </p:nvSpPr>
        <p:spPr bwMode="auto">
          <a:xfrm>
            <a:off x="-105890" y="-110090"/>
            <a:ext cx="9525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r>
              <a:rPr lang="en-US" altLang="en-US" sz="3000" b="1" dirty="0">
                <a:latin typeface="Times New Roman" panose="02020603050405020304" pitchFamily="18" charset="0"/>
              </a:rPr>
              <a:t>Goal : The accurate </a:t>
            </a:r>
            <a:r>
              <a:rPr lang="en-US" altLang="en-US" sz="3000" b="1" dirty="0" smtClean="0">
                <a:latin typeface="Times New Roman" panose="02020603050405020304" pitchFamily="18" charset="0"/>
              </a:rPr>
              <a:t>treatment </a:t>
            </a:r>
            <a:r>
              <a:rPr lang="en-US" altLang="en-US" sz="3000" b="1" dirty="0">
                <a:latin typeface="Times New Roman" panose="02020603050405020304" pitchFamily="18" charset="0"/>
              </a:rPr>
              <a:t>of complex heterogeneous   </a:t>
            </a:r>
          </a:p>
          <a:p>
            <a:pPr eaLnBrk="1" hangingPunct="1">
              <a:spcBef>
                <a:spcPct val="0"/>
              </a:spcBef>
              <a:buFontTx/>
              <a:buNone/>
            </a:pPr>
            <a:r>
              <a:rPr lang="en-US" altLang="en-US" sz="3000" b="1" dirty="0">
                <a:latin typeface="Times New Roman" panose="02020603050405020304" pitchFamily="18" charset="0"/>
              </a:rPr>
              <a:t>            systems to gain physical insight.</a:t>
            </a:r>
          </a:p>
        </p:txBody>
      </p:sp>
      <p:sp>
        <p:nvSpPr>
          <p:cNvPr id="13316" name="Rectangle 8"/>
          <p:cNvSpPr>
            <a:spLocks noChangeArrowheads="1"/>
          </p:cNvSpPr>
          <p:nvPr/>
        </p:nvSpPr>
        <p:spPr bwMode="auto">
          <a:xfrm>
            <a:off x="6064250" y="3581400"/>
            <a:ext cx="723900" cy="155575"/>
          </a:xfrm>
          <a:prstGeom prst="rect">
            <a:avLst/>
          </a:prstGeom>
          <a:solidFill>
            <a:schemeClr val="bg1"/>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17" name="Rectangle 9"/>
          <p:cNvSpPr>
            <a:spLocks noChangeArrowheads="1"/>
          </p:cNvSpPr>
          <p:nvPr/>
        </p:nvSpPr>
        <p:spPr bwMode="auto">
          <a:xfrm>
            <a:off x="6515100" y="3581400"/>
            <a:ext cx="1301750" cy="258763"/>
          </a:xfrm>
          <a:prstGeom prst="rect">
            <a:avLst/>
          </a:prstGeom>
          <a:solidFill>
            <a:schemeClr val="bg1"/>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18" name="Rectangle 11"/>
          <p:cNvSpPr>
            <a:spLocks noChangeArrowheads="1"/>
          </p:cNvSpPr>
          <p:nvPr/>
        </p:nvSpPr>
        <p:spPr bwMode="auto">
          <a:xfrm>
            <a:off x="4827588" y="4238625"/>
            <a:ext cx="795337" cy="312738"/>
          </a:xfrm>
          <a:prstGeom prst="rect">
            <a:avLst/>
          </a:prstGeom>
          <a:solidFill>
            <a:schemeClr val="bg1"/>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19" name="Rectangle 13"/>
          <p:cNvSpPr>
            <a:spLocks noChangeArrowheads="1"/>
          </p:cNvSpPr>
          <p:nvPr/>
        </p:nvSpPr>
        <p:spPr bwMode="auto">
          <a:xfrm>
            <a:off x="6643688" y="3783013"/>
            <a:ext cx="144462" cy="155575"/>
          </a:xfrm>
          <a:prstGeom prst="rect">
            <a:avLst/>
          </a:prstGeom>
          <a:solidFill>
            <a:schemeClr val="bg1"/>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20" name="Rectangle 14"/>
          <p:cNvSpPr>
            <a:spLocks noChangeArrowheads="1"/>
          </p:cNvSpPr>
          <p:nvPr/>
        </p:nvSpPr>
        <p:spPr bwMode="auto">
          <a:xfrm>
            <a:off x="6916738" y="3783013"/>
            <a:ext cx="146050" cy="155575"/>
          </a:xfrm>
          <a:prstGeom prst="rect">
            <a:avLst/>
          </a:prstGeom>
          <a:solidFill>
            <a:schemeClr val="bg1"/>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21" name="Rectangle 43"/>
          <p:cNvSpPr>
            <a:spLocks noChangeArrowheads="1"/>
          </p:cNvSpPr>
          <p:nvPr/>
        </p:nvSpPr>
        <p:spPr bwMode="auto">
          <a:xfrm>
            <a:off x="6010275" y="4743450"/>
            <a:ext cx="539750" cy="3524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22" name="Rectangle 44"/>
          <p:cNvSpPr>
            <a:spLocks noChangeArrowheads="1"/>
          </p:cNvSpPr>
          <p:nvPr/>
        </p:nvSpPr>
        <p:spPr bwMode="auto">
          <a:xfrm>
            <a:off x="5943600" y="6149975"/>
            <a:ext cx="615950" cy="1492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grpSp>
        <p:nvGrpSpPr>
          <p:cNvPr id="13323" name="Group 48"/>
          <p:cNvGrpSpPr>
            <a:grpSpLocks/>
          </p:cNvGrpSpPr>
          <p:nvPr/>
        </p:nvGrpSpPr>
        <p:grpSpPr bwMode="auto">
          <a:xfrm>
            <a:off x="5280025" y="4480074"/>
            <a:ext cx="2871788" cy="2236788"/>
            <a:chOff x="793" y="709"/>
            <a:chExt cx="4037" cy="2812"/>
          </a:xfrm>
        </p:grpSpPr>
        <p:pic>
          <p:nvPicPr>
            <p:cNvPr id="13332" name="Picture 49" descr="aSi_solar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709"/>
              <a:ext cx="3992" cy="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Lst>
          </p:spPr>
        </p:pic>
        <p:sp>
          <p:nvSpPr>
            <p:cNvPr id="13333" name="Rectangle 50"/>
            <p:cNvSpPr>
              <a:spLocks noChangeArrowheads="1"/>
            </p:cNvSpPr>
            <p:nvPr/>
          </p:nvSpPr>
          <p:spPr bwMode="auto">
            <a:xfrm>
              <a:off x="889" y="1434"/>
              <a:ext cx="948"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34" name="Rectangle 51"/>
            <p:cNvSpPr>
              <a:spLocks noChangeArrowheads="1"/>
            </p:cNvSpPr>
            <p:nvPr/>
          </p:nvSpPr>
          <p:spPr bwMode="auto">
            <a:xfrm>
              <a:off x="793" y="2966"/>
              <a:ext cx="1083" cy="18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35" name="Rectangle 52"/>
            <p:cNvSpPr>
              <a:spLocks noChangeArrowheads="1"/>
            </p:cNvSpPr>
            <p:nvPr/>
          </p:nvSpPr>
          <p:spPr bwMode="auto">
            <a:xfrm>
              <a:off x="3651" y="1434"/>
              <a:ext cx="998"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36" name="Rectangle 53"/>
            <p:cNvSpPr>
              <a:spLocks noChangeArrowheads="1"/>
            </p:cNvSpPr>
            <p:nvPr/>
          </p:nvSpPr>
          <p:spPr bwMode="auto">
            <a:xfrm>
              <a:off x="3606" y="2592"/>
              <a:ext cx="1224"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37" name="Rectangle 54"/>
            <p:cNvSpPr>
              <a:spLocks noChangeArrowheads="1"/>
            </p:cNvSpPr>
            <p:nvPr/>
          </p:nvSpPr>
          <p:spPr bwMode="auto">
            <a:xfrm>
              <a:off x="3470" y="3070"/>
              <a:ext cx="1224"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grpSp>
      <p:pic>
        <p:nvPicPr>
          <p:cNvPr id="133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24" y="4607148"/>
            <a:ext cx="4742743" cy="20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5" name="Group 58"/>
          <p:cNvGrpSpPr>
            <a:grpSpLocks/>
          </p:cNvGrpSpPr>
          <p:nvPr/>
        </p:nvGrpSpPr>
        <p:grpSpPr bwMode="auto">
          <a:xfrm>
            <a:off x="4686697" y="1172530"/>
            <a:ext cx="3913981" cy="2981863"/>
            <a:chOff x="4080" y="2784"/>
            <a:chExt cx="1680" cy="1200"/>
          </a:xfrm>
        </p:grpSpPr>
        <p:sp>
          <p:nvSpPr>
            <p:cNvPr id="13327" name="Rectangle 45"/>
            <p:cNvSpPr>
              <a:spLocks noChangeArrowheads="1"/>
            </p:cNvSpPr>
            <p:nvPr/>
          </p:nvSpPr>
          <p:spPr bwMode="auto">
            <a:xfrm>
              <a:off x="5001" y="2988"/>
              <a:ext cx="358" cy="22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28" name="Rectangle 46"/>
            <p:cNvSpPr>
              <a:spLocks noChangeArrowheads="1"/>
            </p:cNvSpPr>
            <p:nvPr/>
          </p:nvSpPr>
          <p:spPr bwMode="auto">
            <a:xfrm>
              <a:off x="4982" y="3672"/>
              <a:ext cx="438" cy="22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3330" name="Picture 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98" t="3229" r="7385" b="15588"/>
            <a:stretch/>
          </p:blipFill>
          <p:spPr bwMode="auto">
            <a:xfrm>
              <a:off x="4080" y="2784"/>
              <a:ext cx="1680"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TextBox 23"/>
          <p:cNvSpPr txBox="1"/>
          <p:nvPr/>
        </p:nvSpPr>
        <p:spPr>
          <a:xfrm>
            <a:off x="6162746" y="4306573"/>
            <a:ext cx="1074333" cy="461665"/>
          </a:xfrm>
          <a:prstGeom prst="rect">
            <a:avLst/>
          </a:prstGeom>
          <a:solidFill>
            <a:schemeClr val="bg1"/>
          </a:solidFill>
        </p:spPr>
        <p:txBody>
          <a:bodyPr wrap="none" rtlCol="0">
            <a:spAutoFit/>
          </a:bodyPr>
          <a:lstStyle/>
          <a:p>
            <a:r>
              <a:rPr lang="en-US" dirty="0" smtClean="0">
                <a:solidFill>
                  <a:srgbClr val="E6AF00"/>
                </a:solidFill>
                <a:latin typeface="Monotype Corsiva" panose="03010101010201010101" pitchFamily="66" charset="0"/>
              </a:rPr>
              <a:t>Light in</a:t>
            </a:r>
            <a:endParaRPr lang="en-US" dirty="0">
              <a:solidFill>
                <a:srgbClr val="E6AF00"/>
              </a:solidFill>
              <a:latin typeface="Monotype Corsiva" panose="03010101010201010101" pitchFamily="66" charset="0"/>
            </a:endParaRPr>
          </a:p>
        </p:txBody>
      </p:sp>
      <p:sp>
        <p:nvSpPr>
          <p:cNvPr id="26" name="TextBox 25"/>
          <p:cNvSpPr txBox="1"/>
          <p:nvPr/>
        </p:nvSpPr>
        <p:spPr>
          <a:xfrm>
            <a:off x="8811327" y="6467259"/>
            <a:ext cx="287258" cy="338554"/>
          </a:xfrm>
          <a:prstGeom prst="rect">
            <a:avLst/>
          </a:prstGeom>
          <a:noFill/>
        </p:spPr>
        <p:txBody>
          <a:bodyPr wrap="none" rtlCol="0">
            <a:spAutoFit/>
          </a:bodyPr>
          <a:lstStyle/>
          <a:p>
            <a:r>
              <a:rPr lang="en-US" sz="1600" dirty="0"/>
              <a:t>7</a:t>
            </a:r>
          </a:p>
        </p:txBody>
      </p:sp>
      <p:sp>
        <p:nvSpPr>
          <p:cNvPr id="2" name="Oval 1"/>
          <p:cNvSpPr/>
          <p:nvPr/>
        </p:nvSpPr>
        <p:spPr>
          <a:xfrm>
            <a:off x="4516939" y="4643662"/>
            <a:ext cx="310649" cy="309338"/>
          </a:xfrm>
          <a:prstGeom prst="ellipse">
            <a:avLst/>
          </a:prstGeom>
          <a:blipFill dpi="0" rotWithShape="1">
            <a:blip r:embed="rId6">
              <a:alphaModFix amt="96000"/>
            </a:blip>
            <a:srcRect/>
            <a:tile tx="0" ty="0" sx="100000" sy="100000" flip="none" algn="tl"/>
          </a:blipFill>
          <a:ln>
            <a:noFill/>
          </a:ln>
          <a:effectLst>
            <a:outerShdw blurRad="50800" dist="50800" dir="5400000" algn="ctr" rotWithShape="0">
              <a:schemeClr val="bg2"/>
            </a:outerShdw>
            <a:reflection stA="45000" endPos="0" dist="50800" dir="5400000" sy="-100000" algn="bl" rotWithShape="0"/>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0656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Grp="1" noChangeArrowheads="1"/>
          </p:cNvSpPr>
          <p:nvPr>
            <p:ph type="title"/>
          </p:nvPr>
        </p:nvSpPr>
        <p:spPr/>
        <p:txBody>
          <a:bodyPr>
            <a:normAutofit fontScale="90000"/>
          </a:bodyPr>
          <a:lstStyle/>
          <a:p>
            <a:r>
              <a:rPr lang="en-US" smtClean="0"/>
              <a:t>Decomposition and Computation Flow</a:t>
            </a:r>
            <a:endParaRPr lang="en-US" dirty="0" smtClean="0"/>
          </a:p>
        </p:txBody>
      </p:sp>
      <p:sp>
        <p:nvSpPr>
          <p:cNvPr id="50182" name="Footer Placeholder 5"/>
          <p:cNvSpPr>
            <a:spLocks noGrp="1"/>
          </p:cNvSpPr>
          <p:nvPr>
            <p:ph type="ftr" sz="quarter" idx="11"/>
          </p:nvPr>
        </p:nvSpPr>
        <p:spPr/>
        <p:txBody>
          <a:bodyPr/>
          <a:lstStyle/>
          <a:p>
            <a:endParaRPr lang="en-US" dirty="0" smtClean="0">
              <a:solidFill>
                <a:srgbClr val="575F6D">
                  <a:lumMod val="40000"/>
                  <a:lumOff val="60000"/>
                </a:srgbClr>
              </a:solidFill>
            </a:endParaRPr>
          </a:p>
        </p:txBody>
      </p:sp>
      <p:sp>
        <p:nvSpPr>
          <p:cNvPr id="8" name="Slide Number Placeholder 7"/>
          <p:cNvSpPr>
            <a:spLocks noGrp="1"/>
          </p:cNvSpPr>
          <p:nvPr>
            <p:ph type="sldNum" sz="quarter" idx="12"/>
          </p:nvPr>
        </p:nvSpPr>
        <p:spPr/>
        <p:txBody>
          <a:bodyPr/>
          <a:lstStyle/>
          <a:p>
            <a:fld id="{AB45D6F5-C874-4283-99EA-D93D3B58E0B5}" type="slidenum">
              <a:rPr lang="en-US" smtClean="0">
                <a:solidFill>
                  <a:prstClr val="black">
                    <a:tint val="75000"/>
                  </a:prstClr>
                </a:solidFill>
              </a:rPr>
              <a:pPr/>
              <a:t>51</a:t>
            </a:fld>
            <a:endParaRPr lang="en-US" dirty="0">
              <a:solidFill>
                <a:prstClr val="black">
                  <a:tint val="75000"/>
                </a:prstClr>
              </a:solidFill>
            </a:endParaRPr>
          </a:p>
        </p:txBody>
      </p:sp>
      <p:pic>
        <p:nvPicPr>
          <p:cNvPr id="50180" name="Picture 2"/>
          <p:cNvPicPr>
            <a:picLocks noChangeAspect="1" noChangeArrowheads="1"/>
          </p:cNvPicPr>
          <p:nvPr/>
        </p:nvPicPr>
        <p:blipFill>
          <a:blip r:embed="rId3" cstate="print"/>
          <a:srcRect/>
          <a:stretch>
            <a:fillRect/>
          </a:stretch>
        </p:blipFill>
        <p:spPr bwMode="auto">
          <a:xfrm>
            <a:off x="1588" y="838200"/>
            <a:ext cx="9142412" cy="5524500"/>
          </a:xfrm>
          <a:prstGeom prst="rect">
            <a:avLst/>
          </a:prstGeom>
          <a:noFill/>
          <a:ln w="9525">
            <a:noFill/>
            <a:round/>
            <a:headEnd/>
            <a:tailEnd/>
          </a:ln>
        </p:spPr>
      </p:pic>
    </p:spTree>
    <p:extLst>
      <p:ext uri="{BB962C8B-B14F-4D97-AF65-F5344CB8AC3E}">
        <p14:creationId xmlns:p14="http://schemas.microsoft.com/office/powerpoint/2010/main" val="77594344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274638"/>
            <a:ext cx="9144000" cy="1143000"/>
          </a:xfrm>
        </p:spPr>
        <p:txBody>
          <a:bodyPr>
            <a:normAutofit/>
          </a:bodyPr>
          <a:lstStyle/>
          <a:p>
            <a:r>
              <a:rPr lang="en-US" dirty="0" smtClean="0"/>
              <a:t>Topology Aware Mapping of Objects</a:t>
            </a:r>
          </a:p>
        </p:txBody>
      </p:sp>
      <p:pic>
        <p:nvPicPr>
          <p:cNvPr id="51203" name="Content Placeholder 3" descr="mapping2.png"/>
          <p:cNvPicPr>
            <a:picLocks noGrp="1" noChangeAspect="1"/>
          </p:cNvPicPr>
          <p:nvPr>
            <p:ph idx="1"/>
          </p:nvPr>
        </p:nvPicPr>
        <p:blipFill>
          <a:blip r:embed="rId3" cstate="print"/>
          <a:stretch>
            <a:fillRect/>
          </a:stretch>
        </p:blipFill>
        <p:spPr>
          <a:xfrm>
            <a:off x="2340449" y="1600200"/>
            <a:ext cx="4463102" cy="4525963"/>
          </a:xfrm>
        </p:spPr>
      </p:pic>
      <p:sp>
        <p:nvSpPr>
          <p:cNvPr id="51206" name="Footer Placeholder 5"/>
          <p:cNvSpPr>
            <a:spLocks noGrp="1"/>
          </p:cNvSpPr>
          <p:nvPr>
            <p:ph type="ftr" sz="quarter" idx="11"/>
          </p:nvPr>
        </p:nvSpPr>
        <p:spPr/>
        <p:txBody>
          <a:bodyPr/>
          <a:lstStyle/>
          <a:p>
            <a:endParaRPr lang="en-US" dirty="0" smtClean="0">
              <a:solidFill>
                <a:srgbClr val="575F6D">
                  <a:lumMod val="40000"/>
                  <a:lumOff val="60000"/>
                </a:srgbClr>
              </a:solidFill>
            </a:endParaRPr>
          </a:p>
        </p:txBody>
      </p:sp>
      <p:sp>
        <p:nvSpPr>
          <p:cNvPr id="8" name="Slide Number Placeholder 7"/>
          <p:cNvSpPr>
            <a:spLocks noGrp="1"/>
          </p:cNvSpPr>
          <p:nvPr>
            <p:ph type="sldNum" sz="quarter" idx="12"/>
          </p:nvPr>
        </p:nvSpPr>
        <p:spPr/>
        <p:txBody>
          <a:bodyPr/>
          <a:lstStyle/>
          <a:p>
            <a:fld id="{3EF9F3CA-D42A-4F16-9502-7E916E4DA7FE}" type="slidenum">
              <a:rPr lang="en-US" smtClean="0">
                <a:solidFill>
                  <a:prstClr val="black">
                    <a:tint val="75000"/>
                  </a:prstClr>
                </a:solidFill>
              </a:rPr>
              <a:pPr/>
              <a:t>52</a:t>
            </a:fld>
            <a:endParaRPr lang="en-US" dirty="0">
              <a:solidFill>
                <a:prstClr val="black">
                  <a:tint val="75000"/>
                </a:prstClr>
              </a:solidFill>
            </a:endParaRPr>
          </a:p>
        </p:txBody>
      </p:sp>
    </p:spTree>
    <p:extLst>
      <p:ext uri="{BB962C8B-B14F-4D97-AF65-F5344CB8AC3E}">
        <p14:creationId xmlns:p14="http://schemas.microsoft.com/office/powerpoint/2010/main" val="28796085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274638"/>
            <a:ext cx="8229600" cy="1630362"/>
          </a:xfrm>
        </p:spPr>
        <p:txBody>
          <a:bodyPr>
            <a:noAutofit/>
          </a:bodyPr>
          <a:lstStyle/>
          <a:p>
            <a:r>
              <a:rPr lang="en-US" sz="3200" dirty="0" smtClean="0"/>
              <a:t>Improvements by topological aware mapping of computation to processors</a:t>
            </a:r>
          </a:p>
        </p:txBody>
      </p:sp>
      <p:pic>
        <p:nvPicPr>
          <p:cNvPr id="52229" name="Picture 5" descr="w256Topo8kvn2scaled"/>
          <p:cNvPicPr>
            <a:picLocks noGrp="1" noChangeAspect="1" noChangeArrowheads="1"/>
          </p:cNvPicPr>
          <p:nvPr>
            <p:ph sz="half" idx="1"/>
          </p:nvPr>
        </p:nvPicPr>
        <p:blipFill>
          <a:blip r:embed="rId2" cstate="print"/>
          <a:stretch>
            <a:fillRect/>
          </a:stretch>
        </p:blipFill>
        <p:spPr>
          <a:xfrm>
            <a:off x="5638800" y="122237"/>
            <a:ext cx="4667553" cy="6126163"/>
          </a:xfrm>
        </p:spPr>
      </p:pic>
      <p:pic>
        <p:nvPicPr>
          <p:cNvPr id="52227" name="Picture 3" descr="w256notopo8kvn"/>
          <p:cNvPicPr>
            <a:picLocks noGrp="1" noChangeAspect="1" noChangeArrowheads="1"/>
          </p:cNvPicPr>
          <p:nvPr>
            <p:ph sz="half" idx="2"/>
          </p:nvPr>
        </p:nvPicPr>
        <p:blipFill>
          <a:blip r:embed="rId3" cstate="print"/>
          <a:stretch>
            <a:fillRect/>
          </a:stretch>
        </p:blipFill>
        <p:spPr>
          <a:xfrm>
            <a:off x="457200" y="457200"/>
            <a:ext cx="4644572" cy="6096000"/>
          </a:xfrm>
        </p:spPr>
      </p:pic>
      <p:sp>
        <p:nvSpPr>
          <p:cNvPr id="52232" name="Footer Placeholder 7"/>
          <p:cNvSpPr>
            <a:spLocks noGrp="1"/>
          </p:cNvSpPr>
          <p:nvPr>
            <p:ph type="ftr" sz="quarter" idx="11"/>
          </p:nvPr>
        </p:nvSpPr>
        <p:spPr/>
        <p:txBody>
          <a:bodyPr/>
          <a:lstStyle/>
          <a:p>
            <a:endParaRPr lang="en-US" dirty="0" smtClean="0">
              <a:solidFill>
                <a:srgbClr val="575F6D">
                  <a:lumMod val="40000"/>
                  <a:lumOff val="60000"/>
                </a:srgbClr>
              </a:solidFill>
            </a:endParaRPr>
          </a:p>
        </p:txBody>
      </p:sp>
      <p:sp>
        <p:nvSpPr>
          <p:cNvPr id="10" name="Slide Number Placeholder 9"/>
          <p:cNvSpPr>
            <a:spLocks noGrp="1"/>
          </p:cNvSpPr>
          <p:nvPr>
            <p:ph type="sldNum" sz="quarter" idx="12"/>
          </p:nvPr>
        </p:nvSpPr>
        <p:spPr/>
        <p:txBody>
          <a:bodyPr/>
          <a:lstStyle/>
          <a:p>
            <a:fld id="{247C39AB-C319-403C-8545-69BA255C32C6}" type="slidenum">
              <a:rPr lang="en-US" smtClean="0">
                <a:solidFill>
                  <a:prstClr val="black">
                    <a:tint val="75000"/>
                  </a:prstClr>
                </a:solidFill>
              </a:rPr>
              <a:pPr/>
              <a:t>53</a:t>
            </a:fld>
            <a:endParaRPr lang="en-US" dirty="0">
              <a:solidFill>
                <a:prstClr val="black">
                  <a:tint val="75000"/>
                </a:prstClr>
              </a:solidFill>
            </a:endParaRPr>
          </a:p>
        </p:txBody>
      </p:sp>
      <p:sp>
        <p:nvSpPr>
          <p:cNvPr id="52228" name="Text Box 4"/>
          <p:cNvSpPr txBox="1">
            <a:spLocks noChangeArrowheads="1"/>
          </p:cNvSpPr>
          <p:nvPr/>
        </p:nvSpPr>
        <p:spPr bwMode="auto">
          <a:xfrm>
            <a:off x="152400" y="5334000"/>
            <a:ext cx="8763000" cy="1200329"/>
          </a:xfrm>
          <a:prstGeom prst="rect">
            <a:avLst/>
          </a:prstGeom>
          <a:noFill/>
          <a:ln w="9525">
            <a:noFill/>
            <a:miter lim="800000"/>
            <a:headEnd/>
            <a:tailEnd/>
          </a:ln>
        </p:spPr>
        <p:txBody>
          <a:bodyPr wrap="square">
            <a:spAutoFit/>
          </a:bodyPr>
          <a:lstStyle/>
          <a:p>
            <a:pPr defTabSz="914400" fontAlgn="base">
              <a:spcBef>
                <a:spcPct val="0"/>
              </a:spcBef>
              <a:spcAft>
                <a:spcPct val="0"/>
              </a:spcAft>
            </a:pPr>
            <a:r>
              <a:rPr lang="en-US" dirty="0">
                <a:solidFill>
                  <a:srgbClr val="F5CD2D">
                    <a:lumMod val="50000"/>
                  </a:srgbClr>
                </a:solidFill>
                <a:latin typeface="Times New Roman" pitchFamily="18" charset="0"/>
              </a:rPr>
              <a:t>The simulation of the left panel, maps computational work to processors taking the network connectivity into account while the right panel simulation does not. The “black’’ or idle time processors spent waiting for computational work to arrive on processors is significantly reduced at left. (256waters, 70R, on BG/L 4096 cores)</a:t>
            </a:r>
          </a:p>
        </p:txBody>
      </p:sp>
      <p:sp>
        <p:nvSpPr>
          <p:cNvPr id="2" name="TextBox 1"/>
          <p:cNvSpPr txBox="1"/>
          <p:nvPr/>
        </p:nvSpPr>
        <p:spPr>
          <a:xfrm>
            <a:off x="152400" y="4267200"/>
            <a:ext cx="8489950" cy="830997"/>
          </a:xfrm>
          <a:prstGeom prst="rect">
            <a:avLst/>
          </a:prstGeom>
          <a:blipFill rotWithShape="1">
            <a:blip r:embed="rId4"/>
            <a:tile tx="0" ty="0" sx="100000" sy="100000" flip="none" algn="tl"/>
          </a:blipFill>
        </p:spPr>
        <p:txBody>
          <a:bodyPr wrap="square" rtlCol="0">
            <a:spAutoFit/>
          </a:bodyPr>
          <a:lstStyle/>
          <a:p>
            <a:pPr defTabSz="914400" fontAlgn="base">
              <a:spcBef>
                <a:spcPct val="0"/>
              </a:spcBef>
              <a:spcAft>
                <a:spcPct val="0"/>
              </a:spcAft>
            </a:pPr>
            <a:r>
              <a:rPr lang="en-US" sz="2400" dirty="0" err="1">
                <a:solidFill>
                  <a:srgbClr val="FFF39D">
                    <a:lumMod val="75000"/>
                  </a:srgbClr>
                </a:solidFill>
                <a:latin typeface="Times New Roman" pitchFamily="18" charset="0"/>
              </a:rPr>
              <a:t>Punchline</a:t>
            </a:r>
            <a:r>
              <a:rPr lang="en-US" sz="2400" dirty="0">
                <a:solidFill>
                  <a:srgbClr val="FFF39D">
                    <a:lumMod val="75000"/>
                  </a:srgbClr>
                </a:solidFill>
                <a:latin typeface="Times New Roman" pitchFamily="18" charset="0"/>
              </a:rPr>
              <a:t>: </a:t>
            </a:r>
            <a:r>
              <a:rPr lang="en-US" sz="2400" dirty="0" err="1">
                <a:solidFill>
                  <a:srgbClr val="FFF39D">
                    <a:lumMod val="75000"/>
                  </a:srgbClr>
                </a:solidFill>
                <a:latin typeface="Times New Roman" pitchFamily="18" charset="0"/>
              </a:rPr>
              <a:t>Overdecomposition</a:t>
            </a:r>
            <a:r>
              <a:rPr lang="en-US" sz="2400" dirty="0">
                <a:solidFill>
                  <a:srgbClr val="FFF39D">
                    <a:lumMod val="75000"/>
                  </a:srgbClr>
                </a:solidFill>
                <a:latin typeface="Times New Roman" pitchFamily="18" charset="0"/>
              </a:rPr>
              <a:t> into </a:t>
            </a:r>
            <a:r>
              <a:rPr lang="en-US" sz="2400" dirty="0" err="1">
                <a:solidFill>
                  <a:srgbClr val="FFF39D">
                    <a:lumMod val="75000"/>
                  </a:srgbClr>
                </a:solidFill>
                <a:latin typeface="Times New Roman" pitchFamily="18" charset="0"/>
              </a:rPr>
              <a:t>Migratable</a:t>
            </a:r>
            <a:r>
              <a:rPr lang="en-US" sz="2400" dirty="0">
                <a:solidFill>
                  <a:srgbClr val="FFF39D">
                    <a:lumMod val="75000"/>
                  </a:srgbClr>
                </a:solidFill>
                <a:latin typeface="Times New Roman" pitchFamily="18" charset="0"/>
              </a:rPr>
              <a:t> Objects created the degree of freedom needed for flexible mapping </a:t>
            </a:r>
          </a:p>
        </p:txBody>
      </p:sp>
    </p:spTree>
    <p:extLst>
      <p:ext uri="{BB962C8B-B14F-4D97-AF65-F5344CB8AC3E}">
        <p14:creationId xmlns:p14="http://schemas.microsoft.com/office/powerpoint/2010/main" val="259600169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OpenAtom</a:t>
            </a:r>
            <a:r>
              <a:rPr lang="en-US" dirty="0" smtClean="0"/>
              <a:t> Performance Sampler</a:t>
            </a:r>
            <a:endParaRPr lang="en-US" dirty="0"/>
          </a:p>
        </p:txBody>
      </p:sp>
      <p:sp>
        <p:nvSpPr>
          <p:cNvPr id="6" name="Footer Placeholder 5"/>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7" name="Slide Number Placeholder 6"/>
          <p:cNvSpPr>
            <a:spLocks noGrp="1"/>
          </p:cNvSpPr>
          <p:nvPr>
            <p:ph type="sldNum" sz="quarter" idx="12"/>
          </p:nvPr>
        </p:nvSpPr>
        <p:spPr/>
        <p:txBody>
          <a:bodyPr/>
          <a:lstStyle/>
          <a:p>
            <a:pPr>
              <a:defRPr/>
            </a:pPr>
            <a:fld id="{247C39AB-C319-403C-8545-69BA255C32C6}" type="slidenum">
              <a:rPr lang="en-US" smtClean="0">
                <a:solidFill>
                  <a:prstClr val="black">
                    <a:tint val="75000"/>
                  </a:prstClr>
                </a:solidFill>
              </a:rPr>
              <a:pPr>
                <a:defRPr/>
              </a:pPr>
              <a:t>54</a:t>
            </a:fld>
            <a:endParaRPr lang="en-US" dirty="0">
              <a:solidFill>
                <a:prstClr val="black">
                  <a:tint val="75000"/>
                </a:prstClr>
              </a:solidFill>
            </a:endParaRPr>
          </a:p>
        </p:txBody>
      </p:sp>
      <p:pic>
        <p:nvPicPr>
          <p:cNvPr id="14" name="Picture 13" descr="leancp.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90800" y="1981200"/>
            <a:ext cx="5987143" cy="4191000"/>
          </a:xfrm>
          <a:prstGeom prst="rect">
            <a:avLst/>
          </a:prstGeom>
        </p:spPr>
      </p:pic>
      <p:sp>
        <p:nvSpPr>
          <p:cNvPr id="15" name="TextBox 14"/>
          <p:cNvSpPr txBox="1"/>
          <p:nvPr/>
        </p:nvSpPr>
        <p:spPr>
          <a:xfrm>
            <a:off x="685800" y="1524000"/>
            <a:ext cx="3657600" cy="1200328"/>
          </a:xfrm>
          <a:prstGeom prst="rect">
            <a:avLst/>
          </a:prstGeom>
          <a:noFill/>
        </p:spPr>
        <p:txBody>
          <a:bodyPr wrap="square" rtlCol="0">
            <a:spAutoFit/>
          </a:bodyPr>
          <a:lstStyle/>
          <a:p>
            <a:pPr defTabSz="914400" fontAlgn="base">
              <a:spcBef>
                <a:spcPct val="0"/>
              </a:spcBef>
              <a:spcAft>
                <a:spcPct val="0"/>
              </a:spcAft>
            </a:pPr>
            <a:r>
              <a:rPr lang="en-US" sz="2400" dirty="0">
                <a:solidFill>
                  <a:prstClr val="black"/>
                </a:solidFill>
                <a:latin typeface="Times New Roman" pitchFamily="18" charset="0"/>
              </a:rPr>
              <a:t>Ongoing work on: </a:t>
            </a:r>
          </a:p>
          <a:p>
            <a:pPr defTabSz="914400" fontAlgn="base">
              <a:spcBef>
                <a:spcPct val="0"/>
              </a:spcBef>
              <a:spcAft>
                <a:spcPct val="0"/>
              </a:spcAft>
            </a:pPr>
            <a:r>
              <a:rPr lang="en-US" sz="2400" dirty="0">
                <a:solidFill>
                  <a:prstClr val="black"/>
                </a:solidFill>
                <a:latin typeface="Times New Roman" pitchFamily="18" charset="0"/>
              </a:rPr>
              <a:t>K-points</a:t>
            </a:r>
          </a:p>
          <a:p>
            <a:pPr defTabSz="914400" fontAlgn="base">
              <a:spcBef>
                <a:spcPct val="0"/>
              </a:spcBef>
              <a:spcAft>
                <a:spcPct val="0"/>
              </a:spcAft>
            </a:pPr>
            <a:endParaRPr lang="en-US" sz="2400" dirty="0">
              <a:solidFill>
                <a:prstClr val="black"/>
              </a:solidFill>
              <a:latin typeface="Times New Roman" pitchFamily="18" charset="0"/>
            </a:endParaRPr>
          </a:p>
        </p:txBody>
      </p:sp>
    </p:spTree>
    <p:extLst>
      <p:ext uri="{BB962C8B-B14F-4D97-AF65-F5344CB8AC3E}">
        <p14:creationId xmlns:p14="http://schemas.microsoft.com/office/powerpoint/2010/main" val="15535995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oAutofit/>
          </a:bodyPr>
          <a:lstStyle/>
          <a:p>
            <a:r>
              <a:rPr lang="en-US" sz="3600" b="1" dirty="0" smtClean="0"/>
              <a:t>Impact of mapping </a:t>
            </a:r>
            <a:r>
              <a:rPr lang="en-US" sz="3600" b="1" smtClean="0"/>
              <a:t>on Blue Waters</a:t>
            </a:r>
            <a:r>
              <a:rPr lang="en-US" sz="3600" b="1" dirty="0" smtClean="0"/>
              <a:t>: up to 32% improvement</a:t>
            </a:r>
            <a:endParaRPr lang="en-US" sz="36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066800"/>
            <a:ext cx="8559800" cy="5135880"/>
          </a:xfrm>
        </p:spPr>
      </p:pic>
      <p:sp>
        <p:nvSpPr>
          <p:cNvPr id="5" name="Slide Number Placeholder 4"/>
          <p:cNvSpPr>
            <a:spLocks noGrp="1"/>
          </p:cNvSpPr>
          <p:nvPr>
            <p:ph type="sldNum" sz="quarter" idx="12"/>
          </p:nvPr>
        </p:nvSpPr>
        <p:spPr/>
        <p:txBody>
          <a:bodyPr/>
          <a:lstStyle/>
          <a:p>
            <a:fld id="{761E1D96-60AF-334E-A2EE-0A4E21EB8E04}" type="slidenum">
              <a:rPr lang="en-US" smtClean="0">
                <a:solidFill>
                  <a:prstClr val="black">
                    <a:tint val="75000"/>
                  </a:prstClr>
                </a:solidFill>
                <a:latin typeface="Calibri"/>
              </a:rPr>
              <a:pPr/>
              <a:t>55</a:t>
            </a:fld>
            <a:endParaRPr lang="en-US">
              <a:solidFill>
                <a:prstClr val="black">
                  <a:tint val="75000"/>
                </a:prstClr>
              </a:solidFill>
              <a:latin typeface="Calibri"/>
            </a:endParaRPr>
          </a:p>
        </p:txBody>
      </p:sp>
    </p:spTree>
    <p:extLst>
      <p:ext uri="{BB962C8B-B14F-4D97-AF65-F5344CB8AC3E}">
        <p14:creationId xmlns:p14="http://schemas.microsoft.com/office/powerpoint/2010/main" val="5110995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3075842"/>
              </p:ext>
            </p:extLst>
          </p:nvPr>
        </p:nvGraphicFramePr>
        <p:xfrm>
          <a:off x="685800" y="1143000"/>
          <a:ext cx="8109839" cy="5181600"/>
        </p:xfrm>
        <a:graphic>
          <a:graphicData uri="http://schemas.openxmlformats.org/drawingml/2006/table">
            <a:tbl>
              <a:tblPr firstRow="1" bandRow="1">
                <a:tableStyleId>{F5AB1C69-6EDB-4FF4-983F-18BD219EF322}</a:tableStyleId>
              </a:tblPr>
              <a:tblGrid>
                <a:gridCol w="2641123"/>
                <a:gridCol w="2427526"/>
                <a:gridCol w="1708409"/>
                <a:gridCol w="1332781"/>
              </a:tblGrid>
              <a:tr h="271187">
                <a:tc>
                  <a:txBody>
                    <a:bodyPr/>
                    <a:lstStyle/>
                    <a:p>
                      <a:pPr algn="ctr"/>
                      <a:r>
                        <a:rPr lang="en-US" sz="1600" dirty="0" smtClean="0"/>
                        <a:t>Mini-App</a:t>
                      </a:r>
                      <a:endParaRPr lang="en-US" sz="1600" dirty="0"/>
                    </a:p>
                  </a:txBody>
                  <a:tcPr/>
                </a:tc>
                <a:tc>
                  <a:txBody>
                    <a:bodyPr/>
                    <a:lstStyle/>
                    <a:p>
                      <a:pPr algn="ctr"/>
                      <a:r>
                        <a:rPr lang="en-US" sz="1600" dirty="0" smtClean="0"/>
                        <a:t>Features</a:t>
                      </a:r>
                      <a:endParaRPr lang="en-US" sz="1600" dirty="0"/>
                    </a:p>
                  </a:txBody>
                  <a:tcPr/>
                </a:tc>
                <a:tc>
                  <a:txBody>
                    <a:bodyPr/>
                    <a:lstStyle/>
                    <a:p>
                      <a:pPr algn="ctr"/>
                      <a:r>
                        <a:rPr lang="en-US" sz="1600" dirty="0" smtClean="0"/>
                        <a:t>Machine</a:t>
                      </a:r>
                      <a:endParaRPr lang="en-US" sz="1600" dirty="0"/>
                    </a:p>
                  </a:txBody>
                  <a:tcPr/>
                </a:tc>
                <a:tc>
                  <a:txBody>
                    <a:bodyPr/>
                    <a:lstStyle/>
                    <a:p>
                      <a:pPr algn="ctr"/>
                      <a:r>
                        <a:rPr lang="en-US" sz="1600" dirty="0" smtClean="0"/>
                        <a:t>Max cores</a:t>
                      </a:r>
                      <a:endParaRPr lang="en-US" sz="1600" dirty="0"/>
                    </a:p>
                  </a:txBody>
                  <a:tcPr/>
                </a:tc>
              </a:tr>
              <a:tr h="48813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AMR</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Overdecomposition</a:t>
                      </a:r>
                      <a:r>
                        <a:rPr lang="en-US" sz="1600" dirty="0" smtClean="0"/>
                        <a:t>, Custom array index,</a:t>
                      </a:r>
                      <a:r>
                        <a:rPr lang="en-US" sz="1600" baseline="0" dirty="0" smtClean="0"/>
                        <a:t> </a:t>
                      </a:r>
                      <a:r>
                        <a:rPr lang="en-US" sz="1600" dirty="0" smtClean="0"/>
                        <a:t>Message priorities, Load Balancing, Checkpoint restart</a:t>
                      </a:r>
                    </a:p>
                  </a:txBody>
                  <a:tcPr/>
                </a:tc>
                <a:tc>
                  <a:txBody>
                    <a:bodyPr/>
                    <a:lstStyle/>
                    <a:p>
                      <a:pPr algn="ctr"/>
                      <a:r>
                        <a:rPr lang="en-US" sz="1600" dirty="0" smtClean="0"/>
                        <a:t>BG/Q</a:t>
                      </a:r>
                      <a:endParaRPr lang="en-US" sz="1600" dirty="0"/>
                    </a:p>
                  </a:txBody>
                  <a:tcPr/>
                </a:tc>
                <a:tc>
                  <a:txBody>
                    <a:bodyPr/>
                    <a:lstStyle/>
                    <a:p>
                      <a:pPr algn="ctr"/>
                      <a:r>
                        <a:rPr lang="en-US" sz="1600" dirty="0" smtClean="0"/>
                        <a:t>131,072</a:t>
                      </a:r>
                      <a:endParaRPr lang="en-US" sz="1600" dirty="0"/>
                    </a:p>
                  </a:txBody>
                  <a:tcPr/>
                </a:tc>
              </a:tr>
              <a:tr h="488135">
                <a:tc>
                  <a:txBody>
                    <a:bodyPr/>
                    <a:lstStyle/>
                    <a:p>
                      <a:pPr algn="ctr"/>
                      <a:r>
                        <a:rPr lang="en-US" sz="1600" dirty="0" err="1" smtClean="0"/>
                        <a:t>LeanMD</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smtClean="0"/>
                        <a:t>Overdecomposition</a:t>
                      </a:r>
                      <a:r>
                        <a:rPr lang="en-US" sz="1600" dirty="0" smtClean="0"/>
                        <a:t>, Load Balancing, Checkpoint restart, Power awareness</a:t>
                      </a:r>
                    </a:p>
                  </a:txBody>
                  <a:tcPr/>
                </a:tc>
                <a:tc>
                  <a:txBody>
                    <a:bodyPr/>
                    <a:lstStyle/>
                    <a:p>
                      <a:pPr algn="ctr"/>
                      <a:r>
                        <a:rPr lang="en-US" sz="1600" dirty="0" smtClean="0"/>
                        <a:t>BG/P </a:t>
                      </a:r>
                    </a:p>
                    <a:p>
                      <a:pPr algn="ctr"/>
                      <a:r>
                        <a:rPr lang="en-US" sz="1600" dirty="0" smtClean="0"/>
                        <a:t>BG/Q</a:t>
                      </a:r>
                      <a:endParaRPr lang="en-US" sz="1600" dirty="0"/>
                    </a:p>
                  </a:txBody>
                  <a:tcPr/>
                </a:tc>
                <a:tc>
                  <a:txBody>
                    <a:bodyPr/>
                    <a:lstStyle/>
                    <a:p>
                      <a:pPr algn="ctr"/>
                      <a:r>
                        <a:rPr lang="en-US" sz="1600" dirty="0" smtClean="0"/>
                        <a:t>131,072</a:t>
                      </a:r>
                    </a:p>
                    <a:p>
                      <a:pPr algn="ctr"/>
                      <a:r>
                        <a:rPr lang="en-US" sz="1600" dirty="0" smtClean="0"/>
                        <a:t>32,768</a:t>
                      </a:r>
                    </a:p>
                    <a:p>
                      <a:pPr algn="ctr"/>
                      <a:endParaRPr lang="en-US" sz="1600" dirty="0"/>
                    </a:p>
                  </a:txBody>
                  <a:tcPr/>
                </a:tc>
              </a:tr>
              <a:tr h="488135">
                <a:tc>
                  <a:txBody>
                    <a:bodyPr/>
                    <a:lstStyle/>
                    <a:p>
                      <a:pPr algn="ctr"/>
                      <a:r>
                        <a:rPr lang="en-US" sz="1600" dirty="0" smtClean="0"/>
                        <a:t>Barnes-Hut</a:t>
                      </a:r>
                    </a:p>
                    <a:p>
                      <a:pPr algn="ctr"/>
                      <a:r>
                        <a:rPr lang="en-US" sz="1600" dirty="0" smtClean="0"/>
                        <a:t>(n-body)</a:t>
                      </a:r>
                      <a:endParaRPr lang="en-US" sz="1600" dirty="0"/>
                    </a:p>
                  </a:txBody>
                  <a:tcPr/>
                </a:tc>
                <a:tc>
                  <a:txBody>
                    <a:bodyPr/>
                    <a:lstStyle/>
                    <a:p>
                      <a:pPr algn="ctr"/>
                      <a:r>
                        <a:rPr lang="en-US" sz="1600" dirty="0" err="1" smtClean="0"/>
                        <a:t>Overdecomposition</a:t>
                      </a:r>
                      <a:r>
                        <a:rPr lang="en-US" sz="1600" dirty="0" smtClean="0"/>
                        <a:t>, Message priorities, Load Balancing</a:t>
                      </a:r>
                      <a:endParaRPr lang="en-US" sz="1600" dirty="0"/>
                    </a:p>
                  </a:txBody>
                  <a:tcPr/>
                </a:tc>
                <a:tc>
                  <a:txBody>
                    <a:bodyPr/>
                    <a:lstStyle/>
                    <a:p>
                      <a:pPr algn="ctr"/>
                      <a:r>
                        <a:rPr lang="en-US" sz="1600" dirty="0" smtClean="0"/>
                        <a:t>Blue Waters</a:t>
                      </a:r>
                      <a:endParaRPr lang="en-US" sz="1600" dirty="0"/>
                    </a:p>
                  </a:txBody>
                  <a:tcPr/>
                </a:tc>
                <a:tc>
                  <a:txBody>
                    <a:bodyPr/>
                    <a:lstStyle/>
                    <a:p>
                      <a:pPr algn="ctr"/>
                      <a:r>
                        <a:rPr lang="en-US" sz="1600" dirty="0" smtClean="0"/>
                        <a:t>16,384</a:t>
                      </a:r>
                      <a:endParaRPr lang="en-US" sz="1600" dirty="0"/>
                    </a:p>
                  </a:txBody>
                  <a:tcPr/>
                </a:tc>
              </a:tr>
              <a:tr h="488135">
                <a:tc>
                  <a:txBody>
                    <a:bodyPr/>
                    <a:lstStyle/>
                    <a:p>
                      <a:pPr algn="ctr"/>
                      <a:r>
                        <a:rPr lang="en-US" sz="1600" dirty="0" smtClean="0"/>
                        <a:t>LULESH 2.02</a:t>
                      </a:r>
                      <a:endParaRPr lang="en-US" sz="1600" dirty="0"/>
                    </a:p>
                  </a:txBody>
                  <a:tcPr/>
                </a:tc>
                <a:tc>
                  <a:txBody>
                    <a:bodyPr/>
                    <a:lstStyle/>
                    <a:p>
                      <a:pPr algn="ctr"/>
                      <a:r>
                        <a:rPr lang="en-US" sz="1600" dirty="0" smtClean="0"/>
                        <a:t>AMPI, Over-decomposition, Load Balancing</a:t>
                      </a:r>
                      <a:endParaRPr lang="en-US" sz="1600" dirty="0"/>
                    </a:p>
                  </a:txBody>
                  <a:tcPr/>
                </a:tc>
                <a:tc>
                  <a:txBody>
                    <a:bodyPr/>
                    <a:lstStyle/>
                    <a:p>
                      <a:pPr algn="ctr"/>
                      <a:r>
                        <a:rPr lang="en-US" sz="1600" dirty="0" smtClean="0"/>
                        <a:t>Hopper</a:t>
                      </a:r>
                      <a:endParaRPr lang="en-US" sz="1600" dirty="0"/>
                    </a:p>
                  </a:txBody>
                  <a:tcPr/>
                </a:tc>
                <a:tc>
                  <a:txBody>
                    <a:bodyPr/>
                    <a:lstStyle/>
                    <a:p>
                      <a:pPr algn="ctr"/>
                      <a:r>
                        <a:rPr lang="en-US" sz="1600" dirty="0" smtClean="0"/>
                        <a:t>8,000</a:t>
                      </a:r>
                      <a:endParaRPr lang="en-US" sz="1600" dirty="0"/>
                    </a:p>
                  </a:txBody>
                  <a:tcPr/>
                </a:tc>
              </a:tr>
              <a:tr h="488135">
                <a:tc>
                  <a:txBody>
                    <a:bodyPr/>
                    <a:lstStyle/>
                    <a:p>
                      <a:pPr algn="ctr"/>
                      <a:r>
                        <a:rPr lang="en-US" sz="1600" dirty="0" smtClean="0"/>
                        <a:t>PDES</a:t>
                      </a:r>
                      <a:endParaRPr lang="en-US" sz="1600" dirty="0"/>
                    </a:p>
                  </a:txBody>
                  <a:tcPr/>
                </a:tc>
                <a:tc>
                  <a:txBody>
                    <a:bodyPr/>
                    <a:lstStyle/>
                    <a:p>
                      <a:pPr algn="ctr"/>
                      <a:r>
                        <a:rPr lang="en-US" sz="1600" dirty="0" err="1" smtClean="0"/>
                        <a:t>Overdecomposition</a:t>
                      </a:r>
                      <a:r>
                        <a:rPr lang="en-US" sz="1600" dirty="0" smtClean="0"/>
                        <a:t>,</a:t>
                      </a:r>
                      <a:r>
                        <a:rPr lang="en-US" sz="1600" baseline="0" dirty="0" smtClean="0"/>
                        <a:t> Message priorities, TRAM</a:t>
                      </a:r>
                      <a:endParaRPr lang="en-US" sz="1600" dirty="0"/>
                    </a:p>
                  </a:txBody>
                  <a:tcPr/>
                </a:tc>
                <a:tc>
                  <a:txBody>
                    <a:bodyPr/>
                    <a:lstStyle/>
                    <a:p>
                      <a:pPr algn="ctr"/>
                      <a:r>
                        <a:rPr lang="en-US" sz="1600" dirty="0" smtClean="0"/>
                        <a:t>Stampede</a:t>
                      </a:r>
                      <a:endParaRPr lang="en-US" sz="1600" dirty="0"/>
                    </a:p>
                  </a:txBody>
                  <a:tcPr/>
                </a:tc>
                <a:tc>
                  <a:txBody>
                    <a:bodyPr/>
                    <a:lstStyle/>
                    <a:p>
                      <a:pPr algn="ctr"/>
                      <a:r>
                        <a:rPr lang="en-US" sz="1600" dirty="0" smtClean="0"/>
                        <a:t>4,096</a:t>
                      </a:r>
                      <a:endParaRPr lang="en-US" sz="1600" dirty="0"/>
                    </a:p>
                  </a:txBody>
                  <a:tcPr/>
                </a:tc>
              </a:tr>
            </a:tbl>
          </a:graphicData>
        </a:graphic>
      </p:graphicFrame>
      <p:sp>
        <p:nvSpPr>
          <p:cNvPr id="2" name="Title 1"/>
          <p:cNvSpPr>
            <a:spLocks noGrp="1"/>
          </p:cNvSpPr>
          <p:nvPr>
            <p:ph type="title"/>
          </p:nvPr>
        </p:nvSpPr>
        <p:spPr/>
        <p:txBody>
          <a:bodyPr/>
          <a:lstStyle/>
          <a:p>
            <a:r>
              <a:rPr lang="en-US" dirty="0" err="1" smtClean="0"/>
              <a:t>MiniApps</a:t>
            </a:r>
            <a:endParaRPr lang="en-US" dirty="0"/>
          </a:p>
        </p:txBody>
      </p:sp>
      <p:sp>
        <p:nvSpPr>
          <p:cNvPr id="3" name="Footer Placeholder 2"/>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solidFill>
                  <a:prstClr val="black">
                    <a:tint val="75000"/>
                  </a:prstClr>
                </a:solidFill>
              </a:rPr>
              <a:pPr>
                <a:defRPr/>
              </a:pPr>
              <a:t>56</a:t>
            </a:fld>
            <a:endParaRPr lang="en-US" dirty="0">
              <a:solidFill>
                <a:prstClr val="black">
                  <a:tint val="75000"/>
                </a:prstClr>
              </a:solidFill>
            </a:endParaRPr>
          </a:p>
        </p:txBody>
      </p:sp>
      <p:sp>
        <p:nvSpPr>
          <p:cNvPr id="6" name="TextBox 5"/>
          <p:cNvSpPr txBox="1"/>
          <p:nvPr/>
        </p:nvSpPr>
        <p:spPr>
          <a:xfrm>
            <a:off x="685800" y="795184"/>
            <a:ext cx="6960198" cy="369332"/>
          </a:xfrm>
          <a:prstGeom prst="rect">
            <a:avLst/>
          </a:prstGeom>
          <a:solidFill>
            <a:schemeClr val="accent1">
              <a:lumMod val="40000"/>
              <a:lumOff val="60000"/>
            </a:schemeClr>
          </a:solidFill>
        </p:spPr>
        <p:txBody>
          <a:bodyPr wrap="square" rtlCol="0">
            <a:spAutoFit/>
          </a:bodyPr>
          <a:lstStyle/>
          <a:p>
            <a:r>
              <a:rPr lang="en-US" dirty="0" smtClean="0"/>
              <a:t>Available at</a:t>
            </a:r>
            <a:r>
              <a:rPr lang="en-US" dirty="0"/>
              <a:t>: http://</a:t>
            </a:r>
            <a:r>
              <a:rPr lang="en-US" dirty="0" err="1"/>
              <a:t>charmplusplus.org</a:t>
            </a:r>
            <a:r>
              <a:rPr lang="en-US" dirty="0"/>
              <a:t>/miniApps/</a:t>
            </a:r>
          </a:p>
        </p:txBody>
      </p:sp>
    </p:spTree>
    <p:extLst>
      <p:ext uri="{BB962C8B-B14F-4D97-AF65-F5344CB8AC3E}">
        <p14:creationId xmlns:p14="http://schemas.microsoft.com/office/powerpoint/2010/main" val="731194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1049503"/>
              </p:ext>
            </p:extLst>
          </p:nvPr>
        </p:nvGraphicFramePr>
        <p:xfrm>
          <a:off x="762000" y="2057400"/>
          <a:ext cx="8109839" cy="4024725"/>
        </p:xfrm>
        <a:graphic>
          <a:graphicData uri="http://schemas.openxmlformats.org/drawingml/2006/table">
            <a:tbl>
              <a:tblPr firstRow="1" bandRow="1">
                <a:tableStyleId>{F5AB1C69-6EDB-4FF4-983F-18BD219EF322}</a:tableStyleId>
              </a:tblPr>
              <a:tblGrid>
                <a:gridCol w="2641123"/>
                <a:gridCol w="2427526"/>
                <a:gridCol w="1708409"/>
                <a:gridCol w="1332781"/>
              </a:tblGrid>
              <a:tr h="271187">
                <a:tc>
                  <a:txBody>
                    <a:bodyPr/>
                    <a:lstStyle/>
                    <a:p>
                      <a:pPr algn="ctr"/>
                      <a:r>
                        <a:rPr lang="en-US" dirty="0" smtClean="0"/>
                        <a:t>Mini-App</a:t>
                      </a:r>
                      <a:endParaRPr lang="en-US" dirty="0"/>
                    </a:p>
                  </a:txBody>
                  <a:tcPr/>
                </a:tc>
                <a:tc>
                  <a:txBody>
                    <a:bodyPr/>
                    <a:lstStyle/>
                    <a:p>
                      <a:pPr algn="ctr"/>
                      <a:r>
                        <a:rPr lang="en-US" dirty="0" smtClean="0"/>
                        <a:t>Features</a:t>
                      </a:r>
                      <a:endParaRPr lang="en-US" dirty="0"/>
                    </a:p>
                  </a:txBody>
                  <a:tcPr/>
                </a:tc>
                <a:tc>
                  <a:txBody>
                    <a:bodyPr/>
                    <a:lstStyle/>
                    <a:p>
                      <a:pPr algn="ctr"/>
                      <a:r>
                        <a:rPr lang="en-US" dirty="0" smtClean="0"/>
                        <a:t>Machine</a:t>
                      </a:r>
                      <a:endParaRPr lang="en-US" dirty="0"/>
                    </a:p>
                  </a:txBody>
                  <a:tcPr/>
                </a:tc>
                <a:tc>
                  <a:txBody>
                    <a:bodyPr/>
                    <a:lstStyle/>
                    <a:p>
                      <a:pPr algn="ctr"/>
                      <a:r>
                        <a:rPr lang="en-US" dirty="0" smtClean="0"/>
                        <a:t>Max cores</a:t>
                      </a:r>
                      <a:endParaRPr lang="en-US" dirty="0"/>
                    </a:p>
                  </a:txBody>
                  <a:tcPr/>
                </a:tc>
              </a:tr>
              <a:tr h="48813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1D</a:t>
                      </a:r>
                      <a:r>
                        <a:rPr lang="en-US" baseline="0" dirty="0" smtClean="0"/>
                        <a:t> FFT</a:t>
                      </a:r>
                      <a:endParaRPr lang="en-US" dirty="0" smtClean="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Interoperable</a:t>
                      </a:r>
                      <a:r>
                        <a:rPr lang="en-US" baseline="0" dirty="0" smtClean="0"/>
                        <a:t> with MPI</a:t>
                      </a:r>
                      <a:endParaRPr lang="en-US" dirty="0" smtClean="0"/>
                    </a:p>
                  </a:txBody>
                  <a:tcPr/>
                </a:tc>
                <a:tc>
                  <a:txBody>
                    <a:bodyPr/>
                    <a:lstStyle/>
                    <a:p>
                      <a:pPr algn="ctr"/>
                      <a:r>
                        <a:rPr lang="en-US" dirty="0" smtClean="0"/>
                        <a:t>BG/P</a:t>
                      </a:r>
                    </a:p>
                    <a:p>
                      <a:pPr algn="ctr"/>
                      <a:r>
                        <a:rPr lang="en-US" dirty="0" smtClean="0"/>
                        <a:t>BG/Q</a:t>
                      </a:r>
                      <a:endParaRPr lang="en-US" dirty="0"/>
                    </a:p>
                  </a:txBody>
                  <a:tcPr/>
                </a:tc>
                <a:tc>
                  <a:txBody>
                    <a:bodyPr/>
                    <a:lstStyle/>
                    <a:p>
                      <a:pPr algn="ctr"/>
                      <a:r>
                        <a:rPr lang="en-US" dirty="0" smtClean="0"/>
                        <a:t>65,536</a:t>
                      </a:r>
                    </a:p>
                    <a:p>
                      <a:pPr algn="ctr"/>
                      <a:r>
                        <a:rPr lang="en-US" dirty="0" smtClean="0"/>
                        <a:t>16,384</a:t>
                      </a:r>
                      <a:endParaRPr lang="en-US" dirty="0"/>
                    </a:p>
                  </a:txBody>
                  <a:tcPr/>
                </a:tc>
              </a:tr>
              <a:tr h="589970">
                <a:tc>
                  <a:txBody>
                    <a:bodyPr/>
                    <a:lstStyle/>
                    <a:p>
                      <a:pPr algn="ctr"/>
                      <a:r>
                        <a:rPr lang="en-US" dirty="0" smtClean="0"/>
                        <a:t>Random Access</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TRAM</a:t>
                      </a:r>
                    </a:p>
                  </a:txBody>
                  <a:tcPr/>
                </a:tc>
                <a:tc>
                  <a:txBody>
                    <a:bodyPr/>
                    <a:lstStyle/>
                    <a:p>
                      <a:pPr algn="ctr"/>
                      <a:r>
                        <a:rPr lang="en-US" dirty="0" smtClean="0"/>
                        <a:t>BG/P </a:t>
                      </a:r>
                    </a:p>
                    <a:p>
                      <a:pPr algn="ctr"/>
                      <a:r>
                        <a:rPr lang="en-US" dirty="0" smtClean="0"/>
                        <a:t>BG/Q</a:t>
                      </a:r>
                    </a:p>
                    <a:p>
                      <a:pPr algn="ctr"/>
                      <a:endParaRPr lang="en-US" dirty="0" smtClean="0"/>
                    </a:p>
                  </a:txBody>
                  <a:tcPr/>
                </a:tc>
                <a:tc>
                  <a:txBody>
                    <a:bodyPr/>
                    <a:lstStyle/>
                    <a:p>
                      <a:pPr algn="ctr"/>
                      <a:r>
                        <a:rPr lang="en-US" dirty="0" smtClean="0"/>
                        <a:t>131,072</a:t>
                      </a:r>
                    </a:p>
                    <a:p>
                      <a:pPr algn="ctr"/>
                      <a:r>
                        <a:rPr lang="en-US" dirty="0" smtClean="0"/>
                        <a:t>16,384</a:t>
                      </a:r>
                    </a:p>
                  </a:txBody>
                  <a:tcPr/>
                </a:tc>
              </a:tr>
              <a:tr h="488135">
                <a:tc>
                  <a:txBody>
                    <a:bodyPr/>
                    <a:lstStyle/>
                    <a:p>
                      <a:pPr algn="ctr"/>
                      <a:r>
                        <a:rPr lang="en-US" dirty="0" smtClean="0"/>
                        <a:t>Dense</a:t>
                      </a:r>
                      <a:r>
                        <a:rPr lang="en-US" baseline="0" dirty="0" smtClean="0"/>
                        <a:t> LU</a:t>
                      </a:r>
                      <a:endParaRPr lang="en-US" dirty="0"/>
                    </a:p>
                  </a:txBody>
                  <a:tcPr/>
                </a:tc>
                <a:tc>
                  <a:txBody>
                    <a:bodyPr/>
                    <a:lstStyle/>
                    <a:p>
                      <a:pPr algn="ctr"/>
                      <a:r>
                        <a:rPr lang="en-US" dirty="0" smtClean="0"/>
                        <a:t>SDAG</a:t>
                      </a:r>
                      <a:endParaRPr lang="en-US" dirty="0"/>
                    </a:p>
                  </a:txBody>
                  <a:tcPr/>
                </a:tc>
                <a:tc>
                  <a:txBody>
                    <a:bodyPr/>
                    <a:lstStyle/>
                    <a:p>
                      <a:pPr algn="ctr"/>
                      <a:r>
                        <a:rPr lang="en-US" dirty="0" smtClean="0"/>
                        <a:t>XT5</a:t>
                      </a:r>
                      <a:endParaRPr lang="en-US" dirty="0"/>
                    </a:p>
                  </a:txBody>
                  <a:tcPr/>
                </a:tc>
                <a:tc>
                  <a:txBody>
                    <a:bodyPr/>
                    <a:lstStyle/>
                    <a:p>
                      <a:pPr algn="ctr"/>
                      <a:r>
                        <a:rPr lang="en-US" dirty="0" smtClean="0"/>
                        <a:t>8,192</a:t>
                      </a:r>
                      <a:endParaRPr lang="en-US" dirty="0"/>
                    </a:p>
                  </a:txBody>
                  <a:tcPr/>
                </a:tc>
              </a:tr>
              <a:tr h="488135">
                <a:tc>
                  <a:txBody>
                    <a:bodyPr/>
                    <a:lstStyle/>
                    <a:p>
                      <a:pPr algn="ctr"/>
                      <a:r>
                        <a:rPr lang="en-US" dirty="0" smtClean="0"/>
                        <a:t>Sparse Triangular Solver</a:t>
                      </a:r>
                      <a:endParaRPr lang="en-US" dirty="0"/>
                    </a:p>
                  </a:txBody>
                  <a:tcPr/>
                </a:tc>
                <a:tc>
                  <a:txBody>
                    <a:bodyPr/>
                    <a:lstStyle/>
                    <a:p>
                      <a:pPr algn="ctr"/>
                      <a:r>
                        <a:rPr lang="en-US" dirty="0" smtClean="0"/>
                        <a:t>SDAG</a:t>
                      </a:r>
                      <a:endParaRPr lang="en-US" dirty="0"/>
                    </a:p>
                  </a:txBody>
                  <a:tcPr/>
                </a:tc>
                <a:tc>
                  <a:txBody>
                    <a:bodyPr/>
                    <a:lstStyle/>
                    <a:p>
                      <a:pPr algn="ctr"/>
                      <a:r>
                        <a:rPr lang="en-US" dirty="0" smtClean="0"/>
                        <a:t>BG/P</a:t>
                      </a:r>
                      <a:endParaRPr lang="en-US" dirty="0"/>
                    </a:p>
                  </a:txBody>
                  <a:tcPr/>
                </a:tc>
                <a:tc>
                  <a:txBody>
                    <a:bodyPr/>
                    <a:lstStyle/>
                    <a:p>
                      <a:pPr algn="ctr"/>
                      <a:r>
                        <a:rPr lang="en-US" dirty="0" smtClean="0"/>
                        <a:t>512</a:t>
                      </a:r>
                      <a:endParaRPr lang="en-US" dirty="0"/>
                    </a:p>
                  </a:txBody>
                  <a:tcPr/>
                </a:tc>
              </a:tr>
              <a:tr h="488135">
                <a:tc>
                  <a:txBody>
                    <a:bodyPr/>
                    <a:lstStyle/>
                    <a:p>
                      <a:pPr algn="ctr"/>
                      <a:r>
                        <a:rPr lang="en-US" dirty="0" smtClean="0"/>
                        <a:t>GTC</a:t>
                      </a:r>
                      <a:endParaRPr lang="en-US" dirty="0"/>
                    </a:p>
                  </a:txBody>
                  <a:tcPr/>
                </a:tc>
                <a:tc>
                  <a:txBody>
                    <a:bodyPr/>
                    <a:lstStyle/>
                    <a:p>
                      <a:pPr algn="ctr"/>
                      <a:r>
                        <a:rPr lang="en-US" smtClean="0"/>
                        <a:t>SDAG</a:t>
                      </a:r>
                      <a:endParaRPr lang="en-US" dirty="0"/>
                    </a:p>
                  </a:txBody>
                  <a:tcPr/>
                </a:tc>
                <a:tc>
                  <a:txBody>
                    <a:bodyPr/>
                    <a:lstStyle/>
                    <a:p>
                      <a:pPr algn="ctr"/>
                      <a:r>
                        <a:rPr lang="en-US" dirty="0" smtClean="0"/>
                        <a:t>BG/Q</a:t>
                      </a:r>
                      <a:endParaRPr lang="en-US" dirty="0"/>
                    </a:p>
                  </a:txBody>
                  <a:tcPr/>
                </a:tc>
                <a:tc>
                  <a:txBody>
                    <a:bodyPr/>
                    <a:lstStyle/>
                    <a:p>
                      <a:pPr algn="ctr"/>
                      <a:r>
                        <a:rPr lang="en-US" dirty="0" smtClean="0"/>
                        <a:t>1,024</a:t>
                      </a:r>
                      <a:endParaRPr lang="en-US" dirty="0"/>
                    </a:p>
                  </a:txBody>
                  <a:tcPr/>
                </a:tc>
              </a:tr>
              <a:tr h="488135">
                <a:tc>
                  <a:txBody>
                    <a:bodyPr/>
                    <a:lstStyle/>
                    <a:p>
                      <a:pPr algn="ctr"/>
                      <a:r>
                        <a:rPr lang="en-US" dirty="0" smtClean="0"/>
                        <a:t>SPH</a:t>
                      </a:r>
                      <a:endParaRPr lang="en-US" dirty="0"/>
                    </a:p>
                  </a:txBody>
                  <a:tcPr/>
                </a:tc>
                <a:tc>
                  <a:txBody>
                    <a:bodyPr/>
                    <a:lstStyle/>
                    <a:p>
                      <a:pPr algn="ctr"/>
                      <a:endParaRPr lang="en-US" dirty="0"/>
                    </a:p>
                  </a:txBody>
                  <a:tcPr/>
                </a:tc>
                <a:tc>
                  <a:txBody>
                    <a:bodyPr/>
                    <a:lstStyle/>
                    <a:p>
                      <a:pPr algn="ctr"/>
                      <a:r>
                        <a:rPr lang="en-US" dirty="0" smtClean="0"/>
                        <a:t>Blue Waters</a:t>
                      </a:r>
                      <a:endParaRPr lang="en-US" dirty="0"/>
                    </a:p>
                  </a:txBody>
                  <a:tcPr/>
                </a:tc>
                <a:tc>
                  <a:txBody>
                    <a:bodyPr/>
                    <a:lstStyle/>
                    <a:p>
                      <a:pPr algn="ctr"/>
                      <a:r>
                        <a:rPr lang="en-US" dirty="0" smtClean="0"/>
                        <a:t>-</a:t>
                      </a:r>
                      <a:endParaRPr lang="en-US" dirty="0"/>
                    </a:p>
                  </a:txBody>
                  <a:tcPr/>
                </a:tc>
              </a:tr>
            </a:tbl>
          </a:graphicData>
        </a:graphic>
      </p:graphicFrame>
      <p:sp>
        <p:nvSpPr>
          <p:cNvPr id="2" name="Title 1"/>
          <p:cNvSpPr>
            <a:spLocks noGrp="1"/>
          </p:cNvSpPr>
          <p:nvPr>
            <p:ph type="title"/>
          </p:nvPr>
        </p:nvSpPr>
        <p:spPr/>
        <p:txBody>
          <a:bodyPr/>
          <a:lstStyle/>
          <a:p>
            <a:r>
              <a:rPr lang="en-US" dirty="0" smtClean="0"/>
              <a:t>More </a:t>
            </a:r>
            <a:r>
              <a:rPr lang="en-US" dirty="0" err="1" smtClean="0"/>
              <a:t>MiniApps</a:t>
            </a:r>
            <a:endParaRPr lang="en-US" dirty="0"/>
          </a:p>
        </p:txBody>
      </p:sp>
      <p:sp>
        <p:nvSpPr>
          <p:cNvPr id="3" name="Footer Placeholder 2"/>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solidFill>
                  <a:prstClr val="black">
                    <a:tint val="75000"/>
                  </a:prstClr>
                </a:solidFill>
              </a:rPr>
              <a:pPr>
                <a:defRPr/>
              </a:pPr>
              <a:t>57</a:t>
            </a:fld>
            <a:endParaRPr lang="en-US" dirty="0">
              <a:solidFill>
                <a:prstClr val="black">
                  <a:tint val="75000"/>
                </a:prstClr>
              </a:solidFill>
            </a:endParaRPr>
          </a:p>
        </p:txBody>
      </p:sp>
    </p:spTree>
    <p:extLst>
      <p:ext uri="{BB962C8B-B14F-4D97-AF65-F5344CB8AC3E}">
        <p14:creationId xmlns:p14="http://schemas.microsoft.com/office/powerpoint/2010/main" val="3908485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5" name="Footer Placeholder 4"/>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58</a:t>
            </a:fld>
            <a:endParaRPr lang="en-US" dirty="0">
              <a:solidFill>
                <a:prstClr val="black">
                  <a:tint val="75000"/>
                </a:prstClr>
              </a:solidFill>
            </a:endParaRPr>
          </a:p>
        </p:txBody>
      </p:sp>
      <p:pic>
        <p:nvPicPr>
          <p:cNvPr id="8" name="Picture 7" descr="appsbook_Cove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88559" y="0"/>
            <a:ext cx="4541041" cy="6858000"/>
          </a:xfrm>
          <a:prstGeom prst="rect">
            <a:avLst/>
          </a:prstGeom>
        </p:spPr>
      </p:pic>
      <p:sp>
        <p:nvSpPr>
          <p:cNvPr id="9" name="TextBox 8"/>
          <p:cNvSpPr txBox="1"/>
          <p:nvPr/>
        </p:nvSpPr>
        <p:spPr>
          <a:xfrm>
            <a:off x="304800" y="1425476"/>
            <a:ext cx="3124200" cy="2308324"/>
          </a:xfrm>
          <a:prstGeom prst="rect">
            <a:avLst/>
          </a:prstGeom>
          <a:solidFill>
            <a:srgbClr val="C8D6F0">
              <a:alpha val="35000"/>
            </a:srgbClr>
          </a:solidFill>
          <a:ln>
            <a:solidFill>
              <a:srgbClr val="C8D6F0"/>
            </a:solidFill>
          </a:ln>
        </p:spPr>
        <p:txBody>
          <a:bodyPr wrap="square" rtlCol="0">
            <a:spAutoFit/>
          </a:bodyPr>
          <a:lstStyle/>
          <a:p>
            <a:pPr defTabSz="914400" fontAlgn="base">
              <a:spcBef>
                <a:spcPct val="0"/>
              </a:spcBef>
              <a:spcAft>
                <a:spcPct val="0"/>
              </a:spcAft>
            </a:pPr>
            <a:r>
              <a:rPr lang="en-US" sz="2400" dirty="0">
                <a:solidFill>
                  <a:srgbClr val="008000"/>
                </a:solidFill>
                <a:latin typeface="Lucida Sans Unicode"/>
              </a:rPr>
              <a:t>A recently published book</a:t>
            </a:r>
          </a:p>
          <a:p>
            <a:pPr defTabSz="914400" fontAlgn="base">
              <a:spcBef>
                <a:spcPct val="0"/>
              </a:spcBef>
              <a:spcAft>
                <a:spcPct val="0"/>
              </a:spcAft>
            </a:pPr>
            <a:r>
              <a:rPr lang="en-US" sz="2400" dirty="0">
                <a:solidFill>
                  <a:srgbClr val="008000"/>
                </a:solidFill>
                <a:latin typeface="Lucida Sans Unicode"/>
              </a:rPr>
              <a:t>surveys seven major applications developed using Charm++</a:t>
            </a:r>
          </a:p>
        </p:txBody>
      </p:sp>
      <p:sp>
        <p:nvSpPr>
          <p:cNvPr id="10" name="TextBox 9"/>
          <p:cNvSpPr txBox="1"/>
          <p:nvPr/>
        </p:nvSpPr>
        <p:spPr>
          <a:xfrm>
            <a:off x="304800" y="4876800"/>
            <a:ext cx="3276600" cy="1015663"/>
          </a:xfrm>
          <a:prstGeom prst="rect">
            <a:avLst/>
          </a:prstGeom>
          <a:solidFill>
            <a:schemeClr val="accent3">
              <a:lumMod val="20000"/>
              <a:lumOff val="80000"/>
              <a:alpha val="78000"/>
            </a:schemeClr>
          </a:solidFill>
        </p:spPr>
        <p:txBody>
          <a:bodyPr wrap="square" rtlCol="0">
            <a:spAutoFit/>
          </a:bodyPr>
          <a:lstStyle/>
          <a:p>
            <a:pPr defTabSz="914400" fontAlgn="base">
              <a:spcBef>
                <a:spcPct val="0"/>
              </a:spcBef>
              <a:spcAft>
                <a:spcPct val="0"/>
              </a:spcAft>
            </a:pPr>
            <a:r>
              <a:rPr lang="en-US" sz="2000" dirty="0">
                <a:solidFill>
                  <a:prstClr val="black"/>
                </a:solidFill>
                <a:latin typeface="Times New Roman" pitchFamily="18" charset="0"/>
              </a:rPr>
              <a:t>More info on Charm++: </a:t>
            </a:r>
          </a:p>
          <a:p>
            <a:pPr defTabSz="914400" fontAlgn="base">
              <a:spcBef>
                <a:spcPct val="0"/>
              </a:spcBef>
              <a:spcAft>
                <a:spcPct val="0"/>
              </a:spcAft>
            </a:pPr>
            <a:r>
              <a:rPr lang="en-US" sz="2000" dirty="0">
                <a:solidFill>
                  <a:prstClr val="black"/>
                </a:solidFill>
                <a:latin typeface="Times New Roman" pitchFamily="18" charset="0"/>
                <a:hlinkClick r:id="rId3"/>
              </a:rPr>
              <a:t>http://charm.cs.illinois.edu</a:t>
            </a:r>
            <a:endParaRPr lang="en-US" sz="2000" dirty="0">
              <a:solidFill>
                <a:prstClr val="black"/>
              </a:solidFill>
              <a:latin typeface="Times New Roman" pitchFamily="18" charset="0"/>
            </a:endParaRPr>
          </a:p>
          <a:p>
            <a:pPr defTabSz="914400" fontAlgn="base">
              <a:spcBef>
                <a:spcPct val="0"/>
              </a:spcBef>
              <a:spcAft>
                <a:spcPct val="0"/>
              </a:spcAft>
            </a:pPr>
            <a:r>
              <a:rPr lang="en-US" sz="2000" dirty="0">
                <a:solidFill>
                  <a:prstClr val="black"/>
                </a:solidFill>
                <a:latin typeface="Times New Roman" pitchFamily="18" charset="0"/>
              </a:rPr>
              <a:t>Including the </a:t>
            </a:r>
            <a:r>
              <a:rPr lang="en-US" sz="2000" dirty="0" err="1">
                <a:solidFill>
                  <a:prstClr val="black"/>
                </a:solidFill>
                <a:latin typeface="Times New Roman" pitchFamily="18" charset="0"/>
              </a:rPr>
              <a:t>miniApps</a:t>
            </a:r>
            <a:endParaRPr lang="en-US" sz="2000" dirty="0">
              <a:solidFill>
                <a:prstClr val="black"/>
              </a:solidFill>
              <a:latin typeface="Times New Roman" pitchFamily="18" charset="0"/>
            </a:endParaRPr>
          </a:p>
        </p:txBody>
      </p:sp>
    </p:spTree>
    <p:extLst>
      <p:ext uri="{BB962C8B-B14F-4D97-AF65-F5344CB8AC3E}">
        <p14:creationId xmlns:p14="http://schemas.microsoft.com/office/powerpoint/2010/main" val="2925264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a:t>
            </a:r>
            <a:r>
              <a:rPr lang="en-US" dirty="0" err="1"/>
              <a:t>E</a:t>
            </a:r>
            <a:r>
              <a:rPr lang="en-US" dirty="0" err="1" smtClean="0"/>
              <a:t>xascale</a:t>
            </a:r>
            <a:r>
              <a:rPr lang="en-US" dirty="0" smtClean="0"/>
              <a:t> </a:t>
            </a:r>
            <a:r>
              <a:rPr lang="en-US" dirty="0"/>
              <a:t>I</a:t>
            </a:r>
            <a:r>
              <a:rPr lang="en-US" dirty="0" smtClean="0"/>
              <a:t>ssues?</a:t>
            </a:r>
            <a:endParaRPr lang="en-US" dirty="0"/>
          </a:p>
        </p:txBody>
      </p:sp>
      <p:sp>
        <p:nvSpPr>
          <p:cNvPr id="3" name="Content Placeholder 2"/>
          <p:cNvSpPr>
            <a:spLocks noGrp="1"/>
          </p:cNvSpPr>
          <p:nvPr>
            <p:ph idx="1"/>
          </p:nvPr>
        </p:nvSpPr>
        <p:spPr/>
        <p:txBody>
          <a:bodyPr>
            <a:normAutofit lnSpcReduction="10000"/>
          </a:bodyPr>
          <a:lstStyle/>
          <a:p>
            <a:r>
              <a:rPr lang="en-US" dirty="0" smtClean="0"/>
              <a:t>I didn’t bring up </a:t>
            </a:r>
            <a:r>
              <a:rPr lang="en-US" dirty="0" err="1" smtClean="0"/>
              <a:t>exascale</a:t>
            </a:r>
            <a:r>
              <a:rPr lang="en-US" dirty="0" smtClean="0"/>
              <a:t> at all so far..</a:t>
            </a:r>
          </a:p>
          <a:p>
            <a:pPr lvl="1"/>
            <a:r>
              <a:rPr lang="en-US" dirty="0" err="1" smtClean="0"/>
              <a:t>Overdecomposition</a:t>
            </a:r>
            <a:r>
              <a:rPr lang="en-US" dirty="0" smtClean="0"/>
              <a:t>, </a:t>
            </a:r>
            <a:r>
              <a:rPr lang="en-US" dirty="0" err="1" smtClean="0"/>
              <a:t>migratability</a:t>
            </a:r>
            <a:r>
              <a:rPr lang="en-US" dirty="0" smtClean="0"/>
              <a:t>, asynchrony were needed on yesterday’s machines too</a:t>
            </a:r>
          </a:p>
          <a:p>
            <a:pPr lvl="1"/>
            <a:r>
              <a:rPr lang="en-US" dirty="0" smtClean="0"/>
              <a:t>And the app community has been using them</a:t>
            </a:r>
          </a:p>
          <a:p>
            <a:pPr lvl="1"/>
            <a:r>
              <a:rPr lang="en-US" dirty="0" smtClean="0"/>
              <a:t>But: </a:t>
            </a:r>
          </a:p>
          <a:p>
            <a:pPr lvl="2"/>
            <a:r>
              <a:rPr lang="en-US" dirty="0" smtClean="0"/>
              <a:t>On *some* of the applications, and maybe without a common general-purpose RTS</a:t>
            </a:r>
          </a:p>
          <a:p>
            <a:r>
              <a:rPr lang="en-US" dirty="0" smtClean="0"/>
              <a:t>The same concepts help at </a:t>
            </a:r>
            <a:r>
              <a:rPr lang="en-US" dirty="0" err="1" smtClean="0"/>
              <a:t>exascale</a:t>
            </a:r>
            <a:endParaRPr lang="en-US" dirty="0" smtClean="0"/>
          </a:p>
          <a:p>
            <a:pPr lvl="1"/>
            <a:r>
              <a:rPr lang="en-US" dirty="0" smtClean="0"/>
              <a:t>Not just help, they are necessary, and adequate</a:t>
            </a:r>
          </a:p>
          <a:p>
            <a:pPr lvl="1"/>
            <a:r>
              <a:rPr lang="en-US" dirty="0" smtClean="0"/>
              <a:t>As long as the RTS capabilities are improved</a:t>
            </a:r>
          </a:p>
          <a:p>
            <a:r>
              <a:rPr lang="en-US" dirty="0" smtClean="0"/>
              <a:t>We have to apply </a:t>
            </a:r>
            <a:r>
              <a:rPr lang="en-US" dirty="0" err="1" smtClean="0"/>
              <a:t>overdecomposition</a:t>
            </a:r>
            <a:r>
              <a:rPr lang="en-US" dirty="0" smtClean="0"/>
              <a:t> to all (most) apps</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59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srgbClr val="575F6D">
                  <a:lumMod val="40000"/>
                  <a:lumOff val="60000"/>
                </a:srgbClr>
              </a:solidFill>
            </a:endParaRPr>
          </a:p>
        </p:txBody>
      </p:sp>
    </p:spTree>
    <p:extLst>
      <p:ext uri="{BB962C8B-B14F-4D97-AF65-F5344CB8AC3E}">
        <p14:creationId xmlns:p14="http://schemas.microsoft.com/office/powerpoint/2010/main" val="249435618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Migratability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Allow these work and data units to be </a:t>
            </a:r>
            <a:r>
              <a:rPr lang="en-US" dirty="0" err="1" smtClean="0"/>
              <a:t>migratable</a:t>
            </a:r>
            <a:r>
              <a:rPr lang="en-US" dirty="0" smtClean="0"/>
              <a:t> at runtime</a:t>
            </a:r>
          </a:p>
          <a:p>
            <a:pPr lvl="1"/>
            <a:r>
              <a:rPr lang="en-US" dirty="0" smtClean="0"/>
              <a:t>i.e. the programmer or runtime, can move them</a:t>
            </a:r>
          </a:p>
          <a:p>
            <a:r>
              <a:rPr lang="en-US" dirty="0" smtClean="0"/>
              <a:t>Consequences for the app-developer</a:t>
            </a:r>
          </a:p>
          <a:p>
            <a:pPr lvl="1"/>
            <a:r>
              <a:rPr lang="en-US" dirty="0" smtClean="0"/>
              <a:t>Communication must now be addressed to logical units with global names, not to physical processors</a:t>
            </a:r>
          </a:p>
          <a:p>
            <a:pPr lvl="1"/>
            <a:r>
              <a:rPr lang="en-US" dirty="0" smtClean="0"/>
              <a:t>But this is a good thing</a:t>
            </a:r>
          </a:p>
          <a:p>
            <a:r>
              <a:rPr lang="en-US" dirty="0" smtClean="0"/>
              <a:t>Consequences for RTS</a:t>
            </a:r>
          </a:p>
          <a:p>
            <a:pPr lvl="1"/>
            <a:r>
              <a:rPr lang="en-US" dirty="0" smtClean="0"/>
              <a:t>Must keep track of where each unit is</a:t>
            </a:r>
          </a:p>
          <a:p>
            <a:pPr lvl="1"/>
            <a:r>
              <a:rPr lang="en-US" dirty="0" smtClean="0"/>
              <a:t>Naming and location management</a:t>
            </a:r>
          </a:p>
          <a:p>
            <a:pPr lvl="1"/>
            <a:endParaRPr lang="en-US" dirty="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latin typeface="Calibri"/>
              </a:rPr>
              <a:pPr>
                <a:defRPr/>
              </a:pPr>
              <a:t>6</a:t>
            </a:fld>
            <a:endParaRPr lang="en-US" dirty="0">
              <a:solidFill>
                <a:prstClr val="black">
                  <a:tint val="75000"/>
                </a:prstClr>
              </a:solidFill>
              <a:latin typeface="Calibri"/>
            </a:endParaRPr>
          </a:p>
        </p:txBody>
      </p:sp>
      <p:sp>
        <p:nvSpPr>
          <p:cNvPr id="5" name="Date Placeholder 4"/>
          <p:cNvSpPr>
            <a:spLocks noGrp="1"/>
          </p:cNvSpPr>
          <p:nvPr>
            <p:ph type="dt" sz="half" idx="10"/>
          </p:nvPr>
        </p:nvSpPr>
        <p:spPr/>
        <p:txBody>
          <a:bodyPr/>
          <a:lstStyle/>
          <a:p>
            <a:fld id="{16BC26EF-E924-3E43-B4FA-A5CE52599BFC}"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Tree>
    <p:extLst>
      <p:ext uri="{BB962C8B-B14F-4D97-AF65-F5344CB8AC3E}">
        <p14:creationId xmlns:p14="http://schemas.microsoft.com/office/powerpoint/2010/main" val="148389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Relevance to </a:t>
            </a:r>
            <a:r>
              <a:rPr lang="en-US" dirty="0" err="1" smtClean="0"/>
              <a:t>Exascale</a:t>
            </a:r>
            <a:endParaRPr lang="en-US" dirty="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60</a:t>
            </a:fld>
            <a:endParaRPr lang="en-US" dirty="0">
              <a:solidFill>
                <a:prstClr val="black">
                  <a:tint val="75000"/>
                </a:prstClr>
              </a:solidFill>
            </a:endParaRPr>
          </a:p>
        </p:txBody>
      </p:sp>
      <p:sp>
        <p:nvSpPr>
          <p:cNvPr id="5" name="TextBox 4"/>
          <p:cNvSpPr txBox="1"/>
          <p:nvPr/>
        </p:nvSpPr>
        <p:spPr>
          <a:xfrm>
            <a:off x="1600200" y="1447800"/>
            <a:ext cx="6172200" cy="2246769"/>
          </a:xfrm>
          <a:prstGeom prst="rect">
            <a:avLst/>
          </a:prstGeom>
          <a:solidFill>
            <a:schemeClr val="accent3">
              <a:lumMod val="20000"/>
              <a:lumOff val="80000"/>
            </a:schemeClr>
          </a:solidFill>
        </p:spPr>
        <p:txBody>
          <a:bodyPr wrap="square" rtlCol="0">
            <a:spAutoFit/>
          </a:bodyPr>
          <a:lstStyle/>
          <a:p>
            <a:pPr defTabSz="914400" fontAlgn="base">
              <a:spcBef>
                <a:spcPct val="0"/>
              </a:spcBef>
              <a:spcAft>
                <a:spcPct val="0"/>
              </a:spcAft>
            </a:pPr>
            <a:r>
              <a:rPr lang="en-US" sz="2800" dirty="0">
                <a:solidFill>
                  <a:prstClr val="black"/>
                </a:solidFill>
                <a:latin typeface="Times New Roman" pitchFamily="18" charset="0"/>
              </a:rPr>
              <a:t>Intelligent, introspective, Adaptive Runtime Systems, developed for handling application’s dynamic variability, already have features that can deal with challenges posed by </a:t>
            </a:r>
            <a:r>
              <a:rPr lang="en-US" sz="2800" dirty="0" err="1">
                <a:solidFill>
                  <a:prstClr val="black"/>
                </a:solidFill>
                <a:latin typeface="Times New Roman" pitchFamily="18" charset="0"/>
              </a:rPr>
              <a:t>exascale</a:t>
            </a:r>
            <a:r>
              <a:rPr lang="en-US" sz="2800" dirty="0">
                <a:solidFill>
                  <a:prstClr val="black"/>
                </a:solidFill>
                <a:latin typeface="Times New Roman" pitchFamily="18" charset="0"/>
              </a:rPr>
              <a:t> hardware</a:t>
            </a:r>
          </a:p>
        </p:txBody>
      </p:sp>
      <p:sp>
        <p:nvSpPr>
          <p:cNvPr id="3" name="Footer Placeholder 2"/>
          <p:cNvSpPr>
            <a:spLocks noGrp="1"/>
          </p:cNvSpPr>
          <p:nvPr>
            <p:ph type="ftr" sz="quarter" idx="11"/>
          </p:nvPr>
        </p:nvSpPr>
        <p:spPr/>
        <p:txBody>
          <a:bodyPr/>
          <a:lstStyle/>
          <a:p>
            <a:pPr>
              <a:defRPr/>
            </a:pPr>
            <a:endParaRPr lang="en-US" dirty="0">
              <a:solidFill>
                <a:srgbClr val="575F6D">
                  <a:lumMod val="40000"/>
                  <a:lumOff val="60000"/>
                </a:srgbClr>
              </a:solidFill>
            </a:endParaRPr>
          </a:p>
        </p:txBody>
      </p:sp>
    </p:spTree>
    <p:extLst>
      <p:ext uri="{BB962C8B-B14F-4D97-AF65-F5344CB8AC3E}">
        <p14:creationId xmlns:p14="http://schemas.microsoft.com/office/powerpoint/2010/main" val="13439814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Integral Performance</a:t>
            </a:r>
            <a:endParaRPr lang="en-US" dirty="0"/>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t="8314" r="3646"/>
          <a:stretch/>
        </p:blipFill>
        <p:spPr>
          <a:xfrm>
            <a:off x="550068" y="1271587"/>
            <a:ext cx="8043863" cy="4592500"/>
          </a:xfrm>
          <a:prstGeom prst="rect">
            <a:avLst/>
          </a:prstGeom>
        </p:spPr>
      </p:pic>
      <p:sp>
        <p:nvSpPr>
          <p:cNvPr id="8" name="Oval 7"/>
          <p:cNvSpPr/>
          <p:nvPr/>
        </p:nvSpPr>
        <p:spPr>
          <a:xfrm rot="21301817">
            <a:off x="1536414" y="2008180"/>
            <a:ext cx="3390516" cy="433731"/>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 name="Slide Number Placeholder 4"/>
          <p:cNvSpPr>
            <a:spLocks noGrp="1"/>
          </p:cNvSpPr>
          <p:nvPr>
            <p:ph type="sldNum" sz="quarter" idx="12"/>
          </p:nvPr>
        </p:nvSpPr>
        <p:spPr/>
        <p:txBody>
          <a:bodyPr/>
          <a:lstStyle/>
          <a:p>
            <a:fld id="{761E1D96-60AF-334E-A2EE-0A4E21EB8E04}" type="slidenum">
              <a:rPr lang="en-US" smtClean="0">
                <a:solidFill>
                  <a:prstClr val="black">
                    <a:tint val="75000"/>
                  </a:prstClr>
                </a:solidFill>
                <a:latin typeface="Calibri"/>
              </a:rPr>
              <a:pPr/>
              <a:t>61</a:t>
            </a:fld>
            <a:endParaRPr lang="en-US">
              <a:solidFill>
                <a:prstClr val="black">
                  <a:tint val="75000"/>
                </a:prstClr>
              </a:solidFill>
              <a:latin typeface="Calibri"/>
            </a:endParaRPr>
          </a:p>
        </p:txBody>
      </p:sp>
    </p:spTree>
    <p:extLst>
      <p:ext uri="{BB962C8B-B14F-4D97-AF65-F5344CB8AC3E}">
        <p14:creationId xmlns:p14="http://schemas.microsoft.com/office/powerpoint/2010/main" val="15382295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idx="4294967295"/>
          </p:nvPr>
        </p:nvSpPr>
        <p:spPr>
          <a:xfrm>
            <a:off x="304800" y="274638"/>
            <a:ext cx="8534400" cy="1143000"/>
          </a:xfrm>
        </p:spPr>
        <p:txBody>
          <a:bodyPr>
            <a:normAutofit fontScale="90000"/>
          </a:bodyPr>
          <a:lstStyle/>
          <a:p>
            <a:pPr eaLnBrk="1" hangingPunct="1"/>
            <a:r>
              <a:rPr lang="en-US" dirty="0" smtClean="0"/>
              <a:t>Fault Tolerance in Charm++/AMPI</a:t>
            </a:r>
          </a:p>
        </p:txBody>
      </p:sp>
      <p:sp>
        <p:nvSpPr>
          <p:cNvPr id="16388" name="Content Placeholder 2"/>
          <p:cNvSpPr>
            <a:spLocks noGrp="1"/>
          </p:cNvSpPr>
          <p:nvPr>
            <p:ph idx="4294967295"/>
          </p:nvPr>
        </p:nvSpPr>
        <p:spPr>
          <a:xfrm>
            <a:off x="381000" y="1447800"/>
            <a:ext cx="8305800" cy="5105400"/>
          </a:xfrm>
        </p:spPr>
        <p:txBody>
          <a:bodyPr>
            <a:normAutofit/>
          </a:bodyPr>
          <a:lstStyle/>
          <a:p>
            <a:pPr eaLnBrk="1" hangingPunct="1">
              <a:defRPr/>
            </a:pPr>
            <a:r>
              <a:rPr lang="en-US" dirty="0" smtClean="0"/>
              <a:t>Four approaches </a:t>
            </a:r>
            <a:r>
              <a:rPr lang="en-US" dirty="0"/>
              <a:t>a</a:t>
            </a:r>
            <a:r>
              <a:rPr lang="en-US" dirty="0" smtClean="0"/>
              <a:t>vailable:</a:t>
            </a:r>
          </a:p>
          <a:p>
            <a:pPr lvl="1">
              <a:defRPr/>
            </a:pPr>
            <a:r>
              <a:rPr lang="en-US" dirty="0" smtClean="0"/>
              <a:t>Disk-based checkpoint/restart</a:t>
            </a:r>
          </a:p>
          <a:p>
            <a:pPr lvl="1">
              <a:defRPr/>
            </a:pPr>
            <a:r>
              <a:rPr lang="en-US" dirty="0" smtClean="0">
                <a:solidFill>
                  <a:srgbClr val="FF0000"/>
                </a:solidFill>
              </a:rPr>
              <a:t>In-memory double checkpoint</a:t>
            </a:r>
            <a:r>
              <a:rPr lang="en-US" dirty="0">
                <a:solidFill>
                  <a:srgbClr val="FF0000"/>
                </a:solidFill>
              </a:rPr>
              <a:t> </a:t>
            </a:r>
            <a:r>
              <a:rPr lang="en-US" dirty="0" smtClean="0">
                <a:solidFill>
                  <a:srgbClr val="FF0000"/>
                </a:solidFill>
              </a:rPr>
              <a:t>w auto. restart</a:t>
            </a:r>
          </a:p>
          <a:p>
            <a:pPr lvl="1">
              <a:defRPr/>
            </a:pPr>
            <a:r>
              <a:rPr lang="en-US" dirty="0" smtClean="0"/>
              <a:t>Proactive object migration</a:t>
            </a:r>
          </a:p>
          <a:p>
            <a:pPr lvl="1">
              <a:defRPr/>
            </a:pPr>
            <a:r>
              <a:rPr lang="en-US" dirty="0" smtClean="0">
                <a:solidFill>
                  <a:srgbClr val="FF0000"/>
                </a:solidFill>
              </a:rPr>
              <a:t>Message-logging: scalable fault tolerance</a:t>
            </a:r>
          </a:p>
          <a:p>
            <a:pPr eaLnBrk="1" hangingPunct="1">
              <a:defRPr/>
            </a:pPr>
            <a:r>
              <a:rPr lang="en-US" dirty="0" smtClean="0"/>
              <a:t>Common Features:</a:t>
            </a:r>
          </a:p>
          <a:p>
            <a:pPr lvl="1">
              <a:defRPr/>
            </a:pPr>
            <a:r>
              <a:rPr lang="en-US" dirty="0" smtClean="0"/>
              <a:t>Easy checkpoint: migrate-to-disk</a:t>
            </a:r>
          </a:p>
          <a:p>
            <a:pPr lvl="1" eaLnBrk="1" hangingPunct="1">
              <a:defRPr/>
            </a:pPr>
            <a:r>
              <a:rPr lang="en-US" dirty="0" smtClean="0"/>
              <a:t>Based on dynamic runtime capabilities</a:t>
            </a:r>
          </a:p>
          <a:p>
            <a:pPr lvl="1" eaLnBrk="1" hangingPunct="1">
              <a:defRPr/>
            </a:pPr>
            <a:r>
              <a:rPr lang="en-US" dirty="0" smtClean="0"/>
              <a:t>Use of object-migration</a:t>
            </a:r>
          </a:p>
          <a:p>
            <a:pPr lvl="1" eaLnBrk="1" hangingPunct="1">
              <a:defRPr/>
            </a:pPr>
            <a:r>
              <a:rPr lang="en-US" dirty="0" smtClean="0"/>
              <a:t>Can be used in concert with load-balancing schemes</a:t>
            </a:r>
          </a:p>
        </p:txBody>
      </p:sp>
      <p:sp>
        <p:nvSpPr>
          <p:cNvPr id="2" name="Slide Number Placeholder 1"/>
          <p:cNvSpPr>
            <a:spLocks noGrp="1"/>
          </p:cNvSpPr>
          <p:nvPr>
            <p:ph type="sldNum" sz="quarter" idx="12"/>
          </p:nvPr>
        </p:nvSpPr>
        <p:spPr/>
        <p:txBody>
          <a:bodyPr/>
          <a:lstStyle/>
          <a:p>
            <a:pPr>
              <a:defRPr/>
            </a:pPr>
            <a:fld id="{BFFC72E0-3E7F-4709-B8DF-5EC8A0346E37}" type="slidenum">
              <a:rPr lang="en-US" smtClean="0">
                <a:solidFill>
                  <a:prstClr val="black">
                    <a:tint val="75000"/>
                  </a:prstClr>
                </a:solidFill>
              </a:rPr>
              <a:pPr>
                <a:defRPr/>
              </a:pPr>
              <a:t>62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srgbClr val="575F6D">
                  <a:lumMod val="40000"/>
                  <a:lumOff val="60000"/>
                </a:srgbClr>
              </a:solidFill>
            </a:endParaRPr>
          </a:p>
        </p:txBody>
      </p:sp>
    </p:spTree>
    <p:extLst>
      <p:ext uri="{BB962C8B-B14F-4D97-AF65-F5344CB8AC3E}">
        <p14:creationId xmlns:p14="http://schemas.microsoft.com/office/powerpoint/2010/main" val="15417166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2"/>
          </p:nvPr>
        </p:nvSpPr>
        <p:spPr/>
        <p:txBody>
          <a:bodyPr/>
          <a:lstStyle/>
          <a:p>
            <a:fld id="{FCF55435-B736-4659-8D2D-F77CDA130493}" type="slidenum">
              <a:rPr lang="en-US"/>
              <a:pPr/>
              <a:t>63</a:t>
            </a:fld>
            <a:endParaRPr lang="en-US"/>
          </a:p>
        </p:txBody>
      </p:sp>
      <p:sp>
        <p:nvSpPr>
          <p:cNvPr id="382978" name="Rectangle 2"/>
          <p:cNvSpPr>
            <a:spLocks noChangeArrowheads="1"/>
          </p:cNvSpPr>
          <p:nvPr/>
        </p:nvSpPr>
        <p:spPr bwMode="auto">
          <a:xfrm>
            <a:off x="609600" y="1676400"/>
            <a:ext cx="5334000" cy="45720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82979" name="Line 3"/>
          <p:cNvSpPr>
            <a:spLocks noChangeShapeType="1"/>
          </p:cNvSpPr>
          <p:nvPr/>
        </p:nvSpPr>
        <p:spPr bwMode="auto">
          <a:xfrm flipV="1">
            <a:off x="609600" y="1676400"/>
            <a:ext cx="4876800" cy="4572000"/>
          </a:xfrm>
          <a:prstGeom prst="line">
            <a:avLst/>
          </a:prstGeom>
          <a:noFill/>
          <a:ln w="9525">
            <a:solidFill>
              <a:schemeClr val="tx1"/>
            </a:solidFill>
            <a:round/>
            <a:headEnd/>
            <a:tailEnd/>
          </a:ln>
          <a:effectLst/>
        </p:spPr>
        <p:txBody>
          <a:bodyPr/>
          <a:lstStyle/>
          <a:p>
            <a:endParaRPr lang="en-US"/>
          </a:p>
        </p:txBody>
      </p:sp>
      <p:grpSp>
        <p:nvGrpSpPr>
          <p:cNvPr id="2" name="Group 4"/>
          <p:cNvGrpSpPr>
            <a:grpSpLocks/>
          </p:cNvGrpSpPr>
          <p:nvPr/>
        </p:nvGrpSpPr>
        <p:grpSpPr bwMode="auto">
          <a:xfrm>
            <a:off x="609600" y="5105400"/>
            <a:ext cx="1752600" cy="1143000"/>
            <a:chOff x="384" y="3216"/>
            <a:chExt cx="1104" cy="720"/>
          </a:xfrm>
        </p:grpSpPr>
        <p:sp>
          <p:nvSpPr>
            <p:cNvPr id="382981" name="Line 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2982" name="Line 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2983" name="Line 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2984" name="Line 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3" name="Group 9"/>
          <p:cNvGrpSpPr>
            <a:grpSpLocks/>
          </p:cNvGrpSpPr>
          <p:nvPr/>
        </p:nvGrpSpPr>
        <p:grpSpPr bwMode="auto">
          <a:xfrm>
            <a:off x="2362200" y="4495800"/>
            <a:ext cx="1752600" cy="1143000"/>
            <a:chOff x="384" y="3216"/>
            <a:chExt cx="1104" cy="720"/>
          </a:xfrm>
        </p:grpSpPr>
        <p:sp>
          <p:nvSpPr>
            <p:cNvPr id="382986" name="Line 10"/>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2987" name="Line 11"/>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2988" name="Line 12"/>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2989" name="Line 13"/>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4" name="Group 14"/>
          <p:cNvGrpSpPr>
            <a:grpSpLocks/>
          </p:cNvGrpSpPr>
          <p:nvPr/>
        </p:nvGrpSpPr>
        <p:grpSpPr bwMode="auto">
          <a:xfrm>
            <a:off x="4114800" y="3886200"/>
            <a:ext cx="1752600" cy="1143000"/>
            <a:chOff x="384" y="3216"/>
            <a:chExt cx="1104" cy="720"/>
          </a:xfrm>
        </p:grpSpPr>
        <p:sp>
          <p:nvSpPr>
            <p:cNvPr id="382991" name="Line 1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2992" name="Line 1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2993" name="Line 1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2994" name="Line 1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sp>
        <p:nvSpPr>
          <p:cNvPr id="382995" name="Line 19"/>
          <p:cNvSpPr>
            <a:spLocks noChangeShapeType="1"/>
          </p:cNvSpPr>
          <p:nvPr/>
        </p:nvSpPr>
        <p:spPr bwMode="auto">
          <a:xfrm flipV="1">
            <a:off x="685800" y="4419600"/>
            <a:ext cx="5181600" cy="1828800"/>
          </a:xfrm>
          <a:prstGeom prst="line">
            <a:avLst/>
          </a:prstGeom>
          <a:noFill/>
          <a:ln w="9525">
            <a:solidFill>
              <a:srgbClr val="00FF00"/>
            </a:solidFill>
            <a:round/>
            <a:headEnd/>
            <a:tailEnd/>
          </a:ln>
          <a:effectLst/>
        </p:spPr>
        <p:txBody>
          <a:bodyPr/>
          <a:lstStyle/>
          <a:p>
            <a:endParaRPr lang="en-US"/>
          </a:p>
        </p:txBody>
      </p:sp>
      <p:sp>
        <p:nvSpPr>
          <p:cNvPr id="382996" name="Rectangle 20"/>
          <p:cNvSpPr>
            <a:spLocks noChangeArrowheads="1"/>
          </p:cNvSpPr>
          <p:nvPr/>
        </p:nvSpPr>
        <p:spPr bwMode="auto">
          <a:xfrm>
            <a:off x="609600" y="228600"/>
            <a:ext cx="5334000" cy="1066800"/>
          </a:xfrm>
          <a:prstGeom prst="rect">
            <a:avLst/>
          </a:prstGeom>
          <a:solidFill>
            <a:srgbClr val="CCFFFF"/>
          </a:solidFill>
          <a:ln w="9525">
            <a:solidFill>
              <a:schemeClr val="tx1"/>
            </a:solidFill>
            <a:miter lim="800000"/>
            <a:headEnd/>
            <a:tailEnd/>
          </a:ln>
          <a:effectLst/>
        </p:spPr>
        <p:txBody>
          <a:bodyPr wrap="none" anchor="ctr"/>
          <a:lstStyle/>
          <a:p>
            <a:endParaRPr lang="en-US"/>
          </a:p>
        </p:txBody>
      </p:sp>
      <p:sp>
        <p:nvSpPr>
          <p:cNvPr id="382997" name="Line 21"/>
          <p:cNvSpPr>
            <a:spLocks noChangeShapeType="1"/>
          </p:cNvSpPr>
          <p:nvPr/>
        </p:nvSpPr>
        <p:spPr bwMode="auto">
          <a:xfrm flipV="1">
            <a:off x="609600" y="228600"/>
            <a:ext cx="5334000" cy="1066800"/>
          </a:xfrm>
          <a:prstGeom prst="line">
            <a:avLst/>
          </a:prstGeom>
          <a:noFill/>
          <a:ln w="28575">
            <a:solidFill>
              <a:srgbClr val="003366"/>
            </a:solidFill>
            <a:round/>
            <a:headEnd/>
            <a:tailEnd/>
          </a:ln>
          <a:effectLst/>
        </p:spPr>
        <p:txBody>
          <a:bodyPr/>
          <a:lstStyle/>
          <a:p>
            <a:endParaRPr lang="en-US"/>
          </a:p>
        </p:txBody>
      </p:sp>
      <p:sp>
        <p:nvSpPr>
          <p:cNvPr id="382998" name="Rectangle 22"/>
          <p:cNvSpPr>
            <a:spLocks noChangeArrowheads="1"/>
          </p:cNvSpPr>
          <p:nvPr/>
        </p:nvSpPr>
        <p:spPr bwMode="auto">
          <a:xfrm>
            <a:off x="1905000" y="5943600"/>
            <a:ext cx="914400" cy="304800"/>
          </a:xfrm>
          <a:prstGeom prst="rect">
            <a:avLst/>
          </a:prstGeom>
          <a:solidFill>
            <a:schemeClr val="accent1"/>
          </a:solidFill>
          <a:ln w="9525">
            <a:noFill/>
            <a:miter lim="800000"/>
            <a:headEnd/>
            <a:tailEnd/>
          </a:ln>
          <a:effectLst/>
        </p:spPr>
        <p:txBody>
          <a:bodyPr wrap="none" anchor="ctr"/>
          <a:lstStyle/>
          <a:p>
            <a:pPr algn="ctr"/>
            <a:r>
              <a:rPr lang="en-US"/>
              <a:t>Time</a:t>
            </a:r>
          </a:p>
        </p:txBody>
      </p:sp>
      <p:sp>
        <p:nvSpPr>
          <p:cNvPr id="382999" name="Line 23"/>
          <p:cNvSpPr>
            <a:spLocks noChangeShapeType="1"/>
          </p:cNvSpPr>
          <p:nvPr/>
        </p:nvSpPr>
        <p:spPr bwMode="auto">
          <a:xfrm>
            <a:off x="2895600" y="6096000"/>
            <a:ext cx="1143000" cy="0"/>
          </a:xfrm>
          <a:prstGeom prst="line">
            <a:avLst/>
          </a:prstGeom>
          <a:noFill/>
          <a:ln w="19050">
            <a:solidFill>
              <a:schemeClr val="tx1"/>
            </a:solidFill>
            <a:round/>
            <a:headEnd/>
            <a:tailEnd type="triangle" w="med" len="med"/>
          </a:ln>
          <a:effectLst/>
        </p:spPr>
        <p:txBody>
          <a:bodyPr/>
          <a:lstStyle/>
          <a:p>
            <a:endParaRPr lang="en-US"/>
          </a:p>
        </p:txBody>
      </p:sp>
      <p:sp>
        <p:nvSpPr>
          <p:cNvPr id="383000" name="Text Box 24"/>
          <p:cNvSpPr txBox="1">
            <a:spLocks noChangeArrowheads="1"/>
          </p:cNvSpPr>
          <p:nvPr/>
        </p:nvSpPr>
        <p:spPr bwMode="auto">
          <a:xfrm>
            <a:off x="685800" y="4419600"/>
            <a:ext cx="549275" cy="1295400"/>
          </a:xfrm>
          <a:prstGeom prst="rect">
            <a:avLst/>
          </a:prstGeom>
          <a:noFill/>
          <a:ln w="9525">
            <a:noFill/>
            <a:miter lim="800000"/>
            <a:headEnd/>
            <a:tailEnd/>
          </a:ln>
          <a:effectLst/>
        </p:spPr>
        <p:txBody>
          <a:bodyPr vert="eaVert">
            <a:spAutoFit/>
          </a:bodyPr>
          <a:lstStyle/>
          <a:p>
            <a:pPr>
              <a:spcBef>
                <a:spcPct val="50000"/>
              </a:spcBef>
            </a:pPr>
            <a:r>
              <a:rPr lang="en-US"/>
              <a:t>Progress</a:t>
            </a:r>
          </a:p>
        </p:txBody>
      </p:sp>
      <p:sp>
        <p:nvSpPr>
          <p:cNvPr id="383001" name="Line 25"/>
          <p:cNvSpPr>
            <a:spLocks noChangeShapeType="1"/>
          </p:cNvSpPr>
          <p:nvPr/>
        </p:nvSpPr>
        <p:spPr bwMode="auto">
          <a:xfrm flipV="1">
            <a:off x="914400" y="3200400"/>
            <a:ext cx="0" cy="1143000"/>
          </a:xfrm>
          <a:prstGeom prst="line">
            <a:avLst/>
          </a:prstGeom>
          <a:noFill/>
          <a:ln w="9525">
            <a:solidFill>
              <a:schemeClr val="tx1"/>
            </a:solidFill>
            <a:round/>
            <a:headEnd/>
            <a:tailEnd type="triangle" w="med" len="med"/>
          </a:ln>
          <a:effectLst/>
        </p:spPr>
        <p:txBody>
          <a:bodyPr/>
          <a:lstStyle/>
          <a:p>
            <a:endParaRPr lang="en-US"/>
          </a:p>
        </p:txBody>
      </p:sp>
      <p:sp>
        <p:nvSpPr>
          <p:cNvPr id="383002" name="Text Box 26"/>
          <p:cNvSpPr txBox="1">
            <a:spLocks noChangeArrowheads="1"/>
          </p:cNvSpPr>
          <p:nvPr/>
        </p:nvSpPr>
        <p:spPr bwMode="auto">
          <a:xfrm>
            <a:off x="152400" y="228600"/>
            <a:ext cx="549275" cy="914400"/>
          </a:xfrm>
          <a:prstGeom prst="rect">
            <a:avLst/>
          </a:prstGeom>
          <a:noFill/>
          <a:ln w="9525">
            <a:noFill/>
            <a:miter lim="800000"/>
            <a:headEnd/>
            <a:tailEnd/>
          </a:ln>
          <a:effectLst/>
        </p:spPr>
        <p:txBody>
          <a:bodyPr vert="eaVert">
            <a:spAutoFit/>
          </a:bodyPr>
          <a:lstStyle/>
          <a:p>
            <a:pPr>
              <a:spcBef>
                <a:spcPct val="50000"/>
              </a:spcBef>
            </a:pPr>
            <a:r>
              <a:rPr lang="en-US"/>
              <a:t>Power</a:t>
            </a:r>
          </a:p>
        </p:txBody>
      </p:sp>
      <p:sp>
        <p:nvSpPr>
          <p:cNvPr id="383003" name="Text Box 27"/>
          <p:cNvSpPr txBox="1">
            <a:spLocks noChangeArrowheads="1"/>
          </p:cNvSpPr>
          <p:nvPr/>
        </p:nvSpPr>
        <p:spPr bwMode="auto">
          <a:xfrm>
            <a:off x="6248400" y="2209800"/>
            <a:ext cx="2514600" cy="1200328"/>
          </a:xfrm>
          <a:prstGeom prst="rect">
            <a:avLst/>
          </a:prstGeom>
          <a:solidFill>
            <a:srgbClr val="CCFFCC"/>
          </a:solidFill>
          <a:ln w="9525">
            <a:noFill/>
            <a:miter lim="800000"/>
            <a:headEnd/>
            <a:tailEnd/>
          </a:ln>
          <a:effectLst/>
        </p:spPr>
        <p:txBody>
          <a:bodyPr>
            <a:spAutoFit/>
          </a:bodyPr>
          <a:lstStyle/>
          <a:p>
            <a:pPr>
              <a:spcBef>
                <a:spcPct val="50000"/>
              </a:spcBef>
            </a:pPr>
            <a:r>
              <a:rPr lang="en-US" dirty="0"/>
              <a:t>Normal Checkpoint-</a:t>
            </a:r>
            <a:r>
              <a:rPr lang="en-US" dirty="0" err="1"/>
              <a:t>Resart</a:t>
            </a:r>
            <a:r>
              <a:rPr lang="en-US" dirty="0"/>
              <a:t> </a:t>
            </a:r>
            <a:r>
              <a:rPr lang="en-US" dirty="0" smtClean="0"/>
              <a:t>method</a:t>
            </a:r>
            <a:endParaRPr lang="en-US" dirty="0"/>
          </a:p>
        </p:txBody>
      </p:sp>
      <p:sp>
        <p:nvSpPr>
          <p:cNvPr id="7" name="TextBox 6"/>
          <p:cNvSpPr txBox="1"/>
          <p:nvPr/>
        </p:nvSpPr>
        <p:spPr>
          <a:xfrm>
            <a:off x="6248400" y="381000"/>
            <a:ext cx="2743200" cy="830997"/>
          </a:xfrm>
          <a:prstGeom prst="rect">
            <a:avLst/>
          </a:prstGeom>
          <a:solidFill>
            <a:srgbClr val="CCFFFF"/>
          </a:solidFill>
        </p:spPr>
        <p:txBody>
          <a:bodyPr wrap="square" rtlCol="0">
            <a:spAutoFit/>
          </a:bodyPr>
          <a:lstStyle/>
          <a:p>
            <a:r>
              <a:rPr lang="en-US" dirty="0"/>
              <a:t>Power consumption is </a:t>
            </a:r>
            <a:r>
              <a:rPr lang="en-US" dirty="0" smtClean="0"/>
              <a:t>continuous</a:t>
            </a:r>
            <a:endParaRPr lang="en-US" dirty="0"/>
          </a:p>
        </p:txBody>
      </p:sp>
      <p:sp>
        <p:nvSpPr>
          <p:cNvPr id="8" name="TextBox 7"/>
          <p:cNvSpPr txBox="1"/>
          <p:nvPr/>
        </p:nvSpPr>
        <p:spPr>
          <a:xfrm>
            <a:off x="6324600" y="4495800"/>
            <a:ext cx="2590800" cy="830997"/>
          </a:xfrm>
          <a:prstGeom prst="rect">
            <a:avLst/>
          </a:prstGeom>
          <a:solidFill>
            <a:schemeClr val="accent4">
              <a:lumMod val="40000"/>
              <a:lumOff val="60000"/>
            </a:schemeClr>
          </a:solidFill>
        </p:spPr>
        <p:txBody>
          <a:bodyPr wrap="square" rtlCol="0">
            <a:spAutoFit/>
          </a:bodyPr>
          <a:lstStyle/>
          <a:p>
            <a:r>
              <a:rPr lang="en-US" dirty="0"/>
              <a:t>Progress is slowed down with </a:t>
            </a:r>
            <a:r>
              <a:rPr lang="en-US" dirty="0" smtClean="0"/>
              <a:t>failures</a:t>
            </a:r>
            <a:endParaRPr lang="en-US" dirty="0"/>
          </a:p>
        </p:txBody>
      </p:sp>
    </p:spTree>
    <p:extLst>
      <p:ext uri="{BB962C8B-B14F-4D97-AF65-F5344CB8AC3E}">
        <p14:creationId xmlns:p14="http://schemas.microsoft.com/office/powerpoint/2010/main" val="42046257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2000"/>
                                        <p:tgtEl>
                                          <p:spTgt spid="2"/>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Right)">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upRight)">
                                      <p:cBhvr>
                                        <p:cTn id="15" dur="500"/>
                                        <p:tgtEl>
                                          <p:spTgt spid="3"/>
                                        </p:tgtEl>
                                      </p:cBhvr>
                                    </p:animEffect>
                                  </p:childTnLst>
                                </p:cTn>
                              </p:par>
                            </p:childTnLst>
                          </p:cTn>
                        </p:par>
                        <p:par>
                          <p:cTn id="16" fill="hold">
                            <p:stCondLst>
                              <p:cond delay="500"/>
                            </p:stCondLst>
                            <p:childTnLst>
                              <p:par>
                                <p:cTn id="17" presetID="18" presetClass="entr" presetSubtype="3"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trips(upRigh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grpId="0" nodeType="clickEffect">
                                  <p:stCondLst>
                                    <p:cond delay="0"/>
                                  </p:stCondLst>
                                  <p:childTnLst>
                                    <p:set>
                                      <p:cBhvr>
                                        <p:cTn id="23" dur="1" fill="hold">
                                          <p:stCondLst>
                                            <p:cond delay="0"/>
                                          </p:stCondLst>
                                        </p:cTn>
                                        <p:tgtEl>
                                          <p:spTgt spid="382997"/>
                                        </p:tgtEl>
                                        <p:attrNameLst>
                                          <p:attrName>style.visibility</p:attrName>
                                        </p:attrNameLst>
                                      </p:cBhvr>
                                      <p:to>
                                        <p:strVal val="visible"/>
                                      </p:to>
                                    </p:set>
                                    <p:animEffect transition="in" filter="strips(upRight)">
                                      <p:cBhvr>
                                        <p:cTn id="24" dur="500"/>
                                        <p:tgtEl>
                                          <p:spTgt spid="382997"/>
                                        </p:tgtEl>
                                      </p:cBhvr>
                                    </p:animEffect>
                                  </p:childTnLst>
                                </p:cTn>
                              </p:par>
                            </p:childTnLst>
                          </p:cTn>
                        </p:par>
                        <p:par>
                          <p:cTn id="25" fill="hold">
                            <p:stCondLst>
                              <p:cond delay="500"/>
                            </p:stCondLst>
                            <p:childTnLst>
                              <p:par>
                                <p:cTn id="26" presetID="18" presetClass="entr" presetSubtype="6"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strips(downRigh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97" grpId="0" animBg="1"/>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lide Number Placeholder 3"/>
          <p:cNvSpPr>
            <a:spLocks noGrp="1"/>
          </p:cNvSpPr>
          <p:nvPr>
            <p:ph type="sldNum" sz="quarter" idx="12"/>
          </p:nvPr>
        </p:nvSpPr>
        <p:spPr/>
        <p:txBody>
          <a:bodyPr/>
          <a:lstStyle/>
          <a:p>
            <a:fld id="{B59EE2F0-B0A8-45AC-BBF0-723D3A4944A2}" type="slidenum">
              <a:rPr lang="en-US"/>
              <a:pPr/>
              <a:t>64</a:t>
            </a:fld>
            <a:endParaRPr lang="en-US"/>
          </a:p>
        </p:txBody>
      </p:sp>
      <p:sp>
        <p:nvSpPr>
          <p:cNvPr id="385026" name="Rectangle 2"/>
          <p:cNvSpPr>
            <a:spLocks noChangeArrowheads="1"/>
          </p:cNvSpPr>
          <p:nvPr/>
        </p:nvSpPr>
        <p:spPr bwMode="auto">
          <a:xfrm>
            <a:off x="609600" y="1676400"/>
            <a:ext cx="5334000" cy="4572000"/>
          </a:xfrm>
          <a:prstGeom prst="rect">
            <a:avLst/>
          </a:prstGeom>
          <a:solidFill>
            <a:schemeClr val="accent1">
              <a:lumMod val="60000"/>
              <a:lumOff val="40000"/>
            </a:schemeClr>
          </a:solidFill>
          <a:ln w="9525">
            <a:solidFill>
              <a:schemeClr val="tx1"/>
            </a:solidFill>
            <a:miter lim="800000"/>
            <a:headEnd/>
            <a:tailEnd/>
          </a:ln>
          <a:effectLst/>
        </p:spPr>
        <p:txBody>
          <a:bodyPr wrap="none" anchor="ctr"/>
          <a:lstStyle/>
          <a:p>
            <a:endParaRPr lang="en-US"/>
          </a:p>
        </p:txBody>
      </p:sp>
      <p:sp>
        <p:nvSpPr>
          <p:cNvPr id="385027" name="Line 3"/>
          <p:cNvSpPr>
            <a:spLocks noChangeShapeType="1"/>
          </p:cNvSpPr>
          <p:nvPr/>
        </p:nvSpPr>
        <p:spPr bwMode="auto">
          <a:xfrm flipV="1">
            <a:off x="609600" y="1676400"/>
            <a:ext cx="4876800" cy="4572000"/>
          </a:xfrm>
          <a:prstGeom prst="line">
            <a:avLst/>
          </a:prstGeom>
          <a:noFill/>
          <a:ln w="9525">
            <a:solidFill>
              <a:schemeClr val="tx1"/>
            </a:solidFill>
            <a:round/>
            <a:headEnd/>
            <a:tailEnd/>
          </a:ln>
          <a:effectLst/>
        </p:spPr>
        <p:txBody>
          <a:bodyPr/>
          <a:lstStyle/>
          <a:p>
            <a:endParaRPr lang="en-US"/>
          </a:p>
        </p:txBody>
      </p:sp>
      <p:grpSp>
        <p:nvGrpSpPr>
          <p:cNvPr id="2" name="Group 4"/>
          <p:cNvGrpSpPr>
            <a:grpSpLocks/>
          </p:cNvGrpSpPr>
          <p:nvPr/>
        </p:nvGrpSpPr>
        <p:grpSpPr bwMode="auto">
          <a:xfrm>
            <a:off x="609600" y="5105400"/>
            <a:ext cx="1752600" cy="1143000"/>
            <a:chOff x="384" y="3216"/>
            <a:chExt cx="1104" cy="720"/>
          </a:xfrm>
        </p:grpSpPr>
        <p:sp>
          <p:nvSpPr>
            <p:cNvPr id="385029" name="Line 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5030" name="Line 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5031" name="Line 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5032" name="Line 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3" name="Group 9"/>
          <p:cNvGrpSpPr>
            <a:grpSpLocks/>
          </p:cNvGrpSpPr>
          <p:nvPr/>
        </p:nvGrpSpPr>
        <p:grpSpPr bwMode="auto">
          <a:xfrm>
            <a:off x="2362200" y="4495800"/>
            <a:ext cx="1752600" cy="1143000"/>
            <a:chOff x="384" y="3216"/>
            <a:chExt cx="1104" cy="720"/>
          </a:xfrm>
        </p:grpSpPr>
        <p:sp>
          <p:nvSpPr>
            <p:cNvPr id="385034" name="Line 10"/>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5035" name="Line 11"/>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5036" name="Line 12"/>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5037" name="Line 13"/>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4" name="Group 14"/>
          <p:cNvGrpSpPr>
            <a:grpSpLocks/>
          </p:cNvGrpSpPr>
          <p:nvPr/>
        </p:nvGrpSpPr>
        <p:grpSpPr bwMode="auto">
          <a:xfrm>
            <a:off x="4114800" y="3886200"/>
            <a:ext cx="1752600" cy="1143000"/>
            <a:chOff x="384" y="3216"/>
            <a:chExt cx="1104" cy="720"/>
          </a:xfrm>
        </p:grpSpPr>
        <p:sp>
          <p:nvSpPr>
            <p:cNvPr id="385039" name="Line 1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5040" name="Line 1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5041" name="Line 1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5042" name="Line 1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sp>
        <p:nvSpPr>
          <p:cNvPr id="385043" name="Line 19"/>
          <p:cNvSpPr>
            <a:spLocks noChangeShapeType="1"/>
          </p:cNvSpPr>
          <p:nvPr/>
        </p:nvSpPr>
        <p:spPr bwMode="auto">
          <a:xfrm flipV="1">
            <a:off x="685800" y="4419600"/>
            <a:ext cx="5181600" cy="1828800"/>
          </a:xfrm>
          <a:prstGeom prst="line">
            <a:avLst/>
          </a:prstGeom>
          <a:noFill/>
          <a:ln w="9525">
            <a:solidFill>
              <a:srgbClr val="00FF00"/>
            </a:solidFill>
            <a:round/>
            <a:headEnd/>
            <a:tailEnd/>
          </a:ln>
          <a:effectLst/>
        </p:spPr>
        <p:txBody>
          <a:bodyPr/>
          <a:lstStyle/>
          <a:p>
            <a:endParaRPr lang="en-US"/>
          </a:p>
        </p:txBody>
      </p:sp>
      <p:sp>
        <p:nvSpPr>
          <p:cNvPr id="385044" name="Rectangle 20"/>
          <p:cNvSpPr>
            <a:spLocks noChangeArrowheads="1"/>
          </p:cNvSpPr>
          <p:nvPr/>
        </p:nvSpPr>
        <p:spPr bwMode="auto">
          <a:xfrm>
            <a:off x="609600" y="228600"/>
            <a:ext cx="5334000" cy="1066800"/>
          </a:xfrm>
          <a:prstGeom prst="rect">
            <a:avLst/>
          </a:prstGeom>
          <a:solidFill>
            <a:srgbClr val="CCFFFF"/>
          </a:solidFill>
          <a:ln w="9525">
            <a:solidFill>
              <a:schemeClr val="tx1"/>
            </a:solidFill>
            <a:miter lim="800000"/>
            <a:headEnd/>
            <a:tailEnd/>
          </a:ln>
          <a:effectLst/>
        </p:spPr>
        <p:txBody>
          <a:bodyPr wrap="none" anchor="ctr"/>
          <a:lstStyle/>
          <a:p>
            <a:endParaRPr lang="en-US"/>
          </a:p>
        </p:txBody>
      </p:sp>
      <p:sp>
        <p:nvSpPr>
          <p:cNvPr id="385046" name="Line 22"/>
          <p:cNvSpPr>
            <a:spLocks noChangeShapeType="1"/>
          </p:cNvSpPr>
          <p:nvPr/>
        </p:nvSpPr>
        <p:spPr bwMode="auto">
          <a:xfrm flipV="1">
            <a:off x="609600" y="5410200"/>
            <a:ext cx="838200" cy="838200"/>
          </a:xfrm>
          <a:prstGeom prst="line">
            <a:avLst/>
          </a:prstGeom>
          <a:noFill/>
          <a:ln w="57150">
            <a:solidFill>
              <a:srgbClr val="FFFF00"/>
            </a:solidFill>
            <a:round/>
            <a:headEnd/>
            <a:tailEnd/>
          </a:ln>
          <a:effectLst/>
        </p:spPr>
        <p:txBody>
          <a:bodyPr/>
          <a:lstStyle/>
          <a:p>
            <a:endParaRPr lang="en-US"/>
          </a:p>
        </p:txBody>
      </p:sp>
      <p:grpSp>
        <p:nvGrpSpPr>
          <p:cNvPr id="5" name="Group 64"/>
          <p:cNvGrpSpPr>
            <a:grpSpLocks/>
          </p:cNvGrpSpPr>
          <p:nvPr/>
        </p:nvGrpSpPr>
        <p:grpSpPr bwMode="auto">
          <a:xfrm>
            <a:off x="4152900" y="3124200"/>
            <a:ext cx="838200" cy="1066800"/>
            <a:chOff x="4512" y="1488"/>
            <a:chExt cx="528" cy="672"/>
          </a:xfrm>
        </p:grpSpPr>
        <p:sp>
          <p:nvSpPr>
            <p:cNvPr id="385077" name="Line 53"/>
            <p:cNvSpPr>
              <a:spLocks noChangeShapeType="1"/>
            </p:cNvSpPr>
            <p:nvPr/>
          </p:nvSpPr>
          <p:spPr bwMode="auto">
            <a:xfrm flipV="1">
              <a:off x="4704" y="1488"/>
              <a:ext cx="336" cy="288"/>
            </a:xfrm>
            <a:prstGeom prst="line">
              <a:avLst/>
            </a:prstGeom>
            <a:noFill/>
            <a:ln w="57150">
              <a:solidFill>
                <a:schemeClr val="tx2"/>
              </a:solidFill>
              <a:round/>
              <a:headEnd/>
              <a:tailEnd/>
            </a:ln>
            <a:effectLst/>
          </p:spPr>
          <p:txBody>
            <a:bodyPr/>
            <a:lstStyle/>
            <a:p>
              <a:endParaRPr lang="en-US"/>
            </a:p>
          </p:txBody>
        </p:sp>
        <p:sp>
          <p:nvSpPr>
            <p:cNvPr id="385078" name="Line 54"/>
            <p:cNvSpPr>
              <a:spLocks noChangeShapeType="1"/>
            </p:cNvSpPr>
            <p:nvPr/>
          </p:nvSpPr>
          <p:spPr bwMode="auto">
            <a:xfrm flipV="1">
              <a:off x="5040" y="1488"/>
              <a:ext cx="0" cy="336"/>
            </a:xfrm>
            <a:prstGeom prst="line">
              <a:avLst/>
            </a:prstGeom>
            <a:noFill/>
            <a:ln w="57150">
              <a:solidFill>
                <a:srgbClr val="FF5050"/>
              </a:solidFill>
              <a:round/>
              <a:headEnd/>
              <a:tailEnd/>
            </a:ln>
            <a:effectLst/>
          </p:spPr>
          <p:txBody>
            <a:bodyPr/>
            <a:lstStyle/>
            <a:p>
              <a:endParaRPr lang="en-US"/>
            </a:p>
          </p:txBody>
        </p:sp>
        <p:sp>
          <p:nvSpPr>
            <p:cNvPr id="385079" name="Line 55"/>
            <p:cNvSpPr>
              <a:spLocks noChangeShapeType="1"/>
            </p:cNvSpPr>
            <p:nvPr/>
          </p:nvSpPr>
          <p:spPr bwMode="auto">
            <a:xfrm flipV="1">
              <a:off x="4512" y="1776"/>
              <a:ext cx="192" cy="384"/>
            </a:xfrm>
            <a:prstGeom prst="line">
              <a:avLst/>
            </a:prstGeom>
            <a:noFill/>
            <a:ln w="57150">
              <a:solidFill>
                <a:srgbClr val="00FFFF"/>
              </a:solidFill>
              <a:round/>
              <a:headEnd/>
              <a:tailEnd/>
            </a:ln>
            <a:effectLst/>
          </p:spPr>
          <p:txBody>
            <a:bodyPr/>
            <a:lstStyle/>
            <a:p>
              <a:endParaRPr lang="en-US"/>
            </a:p>
          </p:txBody>
        </p:sp>
      </p:grpSp>
      <p:grpSp>
        <p:nvGrpSpPr>
          <p:cNvPr id="6" name="Group 56"/>
          <p:cNvGrpSpPr>
            <a:grpSpLocks/>
          </p:cNvGrpSpPr>
          <p:nvPr/>
        </p:nvGrpSpPr>
        <p:grpSpPr bwMode="auto">
          <a:xfrm>
            <a:off x="1447800" y="4800600"/>
            <a:ext cx="914400" cy="1143000"/>
            <a:chOff x="4128" y="2832"/>
            <a:chExt cx="576" cy="720"/>
          </a:xfrm>
        </p:grpSpPr>
        <p:sp>
          <p:nvSpPr>
            <p:cNvPr id="385081" name="Line 57"/>
            <p:cNvSpPr>
              <a:spLocks noChangeShapeType="1"/>
            </p:cNvSpPr>
            <p:nvPr/>
          </p:nvSpPr>
          <p:spPr bwMode="auto">
            <a:xfrm flipV="1">
              <a:off x="4320" y="2832"/>
              <a:ext cx="384" cy="336"/>
            </a:xfrm>
            <a:prstGeom prst="line">
              <a:avLst/>
            </a:prstGeom>
            <a:noFill/>
            <a:ln w="57150">
              <a:solidFill>
                <a:schemeClr val="tx2"/>
              </a:solidFill>
              <a:round/>
              <a:headEnd/>
              <a:tailEnd/>
            </a:ln>
            <a:effectLst/>
          </p:spPr>
          <p:txBody>
            <a:bodyPr/>
            <a:lstStyle/>
            <a:p>
              <a:endParaRPr lang="en-US"/>
            </a:p>
          </p:txBody>
        </p:sp>
        <p:sp>
          <p:nvSpPr>
            <p:cNvPr id="385082" name="Line 58"/>
            <p:cNvSpPr>
              <a:spLocks noChangeShapeType="1"/>
            </p:cNvSpPr>
            <p:nvPr/>
          </p:nvSpPr>
          <p:spPr bwMode="auto">
            <a:xfrm flipV="1">
              <a:off x="4704" y="2856"/>
              <a:ext cx="0" cy="336"/>
            </a:xfrm>
            <a:prstGeom prst="line">
              <a:avLst/>
            </a:prstGeom>
            <a:noFill/>
            <a:ln w="57150">
              <a:solidFill>
                <a:srgbClr val="FF5050"/>
              </a:solidFill>
              <a:round/>
              <a:headEnd/>
              <a:tailEnd/>
            </a:ln>
            <a:effectLst/>
          </p:spPr>
          <p:txBody>
            <a:bodyPr/>
            <a:lstStyle/>
            <a:p>
              <a:endParaRPr lang="en-US"/>
            </a:p>
          </p:txBody>
        </p:sp>
        <p:sp>
          <p:nvSpPr>
            <p:cNvPr id="385083" name="Line 59"/>
            <p:cNvSpPr>
              <a:spLocks noChangeShapeType="1"/>
            </p:cNvSpPr>
            <p:nvPr/>
          </p:nvSpPr>
          <p:spPr bwMode="auto">
            <a:xfrm flipV="1">
              <a:off x="4128" y="3168"/>
              <a:ext cx="192" cy="384"/>
            </a:xfrm>
            <a:prstGeom prst="line">
              <a:avLst/>
            </a:prstGeom>
            <a:noFill/>
            <a:ln w="57150">
              <a:solidFill>
                <a:srgbClr val="00FFFF"/>
              </a:solidFill>
              <a:round/>
              <a:headEnd/>
              <a:tailEnd/>
            </a:ln>
            <a:effectLst/>
          </p:spPr>
          <p:txBody>
            <a:bodyPr/>
            <a:lstStyle/>
            <a:p>
              <a:endParaRPr lang="en-US"/>
            </a:p>
          </p:txBody>
        </p:sp>
      </p:grpSp>
      <p:grpSp>
        <p:nvGrpSpPr>
          <p:cNvPr id="7" name="Group 60"/>
          <p:cNvGrpSpPr>
            <a:grpSpLocks/>
          </p:cNvGrpSpPr>
          <p:nvPr/>
        </p:nvGrpSpPr>
        <p:grpSpPr bwMode="auto">
          <a:xfrm>
            <a:off x="3200400" y="3657600"/>
            <a:ext cx="914400" cy="1143000"/>
            <a:chOff x="4128" y="2832"/>
            <a:chExt cx="576" cy="720"/>
          </a:xfrm>
        </p:grpSpPr>
        <p:sp>
          <p:nvSpPr>
            <p:cNvPr id="385085" name="Line 61"/>
            <p:cNvSpPr>
              <a:spLocks noChangeShapeType="1"/>
            </p:cNvSpPr>
            <p:nvPr/>
          </p:nvSpPr>
          <p:spPr bwMode="auto">
            <a:xfrm flipV="1">
              <a:off x="4320" y="2832"/>
              <a:ext cx="384" cy="336"/>
            </a:xfrm>
            <a:prstGeom prst="line">
              <a:avLst/>
            </a:prstGeom>
            <a:noFill/>
            <a:ln w="57150">
              <a:solidFill>
                <a:schemeClr val="tx2"/>
              </a:solidFill>
              <a:round/>
              <a:headEnd/>
              <a:tailEnd/>
            </a:ln>
            <a:effectLst/>
          </p:spPr>
          <p:txBody>
            <a:bodyPr/>
            <a:lstStyle/>
            <a:p>
              <a:endParaRPr lang="en-US"/>
            </a:p>
          </p:txBody>
        </p:sp>
        <p:sp>
          <p:nvSpPr>
            <p:cNvPr id="385086" name="Line 62"/>
            <p:cNvSpPr>
              <a:spLocks noChangeShapeType="1"/>
            </p:cNvSpPr>
            <p:nvPr/>
          </p:nvSpPr>
          <p:spPr bwMode="auto">
            <a:xfrm flipV="1">
              <a:off x="4704" y="2856"/>
              <a:ext cx="0" cy="336"/>
            </a:xfrm>
            <a:prstGeom prst="line">
              <a:avLst/>
            </a:prstGeom>
            <a:noFill/>
            <a:ln w="57150">
              <a:solidFill>
                <a:srgbClr val="FF5050"/>
              </a:solidFill>
              <a:round/>
              <a:headEnd/>
              <a:tailEnd/>
            </a:ln>
            <a:effectLst/>
          </p:spPr>
          <p:txBody>
            <a:bodyPr/>
            <a:lstStyle/>
            <a:p>
              <a:endParaRPr lang="en-US"/>
            </a:p>
          </p:txBody>
        </p:sp>
        <p:sp>
          <p:nvSpPr>
            <p:cNvPr id="385087" name="Line 63"/>
            <p:cNvSpPr>
              <a:spLocks noChangeShapeType="1"/>
            </p:cNvSpPr>
            <p:nvPr/>
          </p:nvSpPr>
          <p:spPr bwMode="auto">
            <a:xfrm flipV="1">
              <a:off x="4128" y="3168"/>
              <a:ext cx="192" cy="384"/>
            </a:xfrm>
            <a:prstGeom prst="line">
              <a:avLst/>
            </a:prstGeom>
            <a:noFill/>
            <a:ln w="57150">
              <a:solidFill>
                <a:srgbClr val="00FFFF"/>
              </a:solidFill>
              <a:round/>
              <a:headEnd/>
              <a:tailEnd/>
            </a:ln>
            <a:effectLst/>
          </p:spPr>
          <p:txBody>
            <a:bodyPr/>
            <a:lstStyle/>
            <a:p>
              <a:endParaRPr lang="en-US"/>
            </a:p>
          </p:txBody>
        </p:sp>
      </p:grpSp>
      <p:grpSp>
        <p:nvGrpSpPr>
          <p:cNvPr id="8" name="Group 65"/>
          <p:cNvGrpSpPr>
            <a:grpSpLocks/>
          </p:cNvGrpSpPr>
          <p:nvPr/>
        </p:nvGrpSpPr>
        <p:grpSpPr bwMode="auto">
          <a:xfrm>
            <a:off x="2362200" y="4267200"/>
            <a:ext cx="838200" cy="1066800"/>
            <a:chOff x="4512" y="1488"/>
            <a:chExt cx="528" cy="672"/>
          </a:xfrm>
        </p:grpSpPr>
        <p:sp>
          <p:nvSpPr>
            <p:cNvPr id="385090" name="Line 66"/>
            <p:cNvSpPr>
              <a:spLocks noChangeShapeType="1"/>
            </p:cNvSpPr>
            <p:nvPr/>
          </p:nvSpPr>
          <p:spPr bwMode="auto">
            <a:xfrm flipV="1">
              <a:off x="4704" y="1488"/>
              <a:ext cx="336" cy="288"/>
            </a:xfrm>
            <a:prstGeom prst="line">
              <a:avLst/>
            </a:prstGeom>
            <a:noFill/>
            <a:ln w="57150">
              <a:solidFill>
                <a:schemeClr val="tx2"/>
              </a:solidFill>
              <a:round/>
              <a:headEnd/>
              <a:tailEnd/>
            </a:ln>
            <a:effectLst/>
          </p:spPr>
          <p:txBody>
            <a:bodyPr/>
            <a:lstStyle/>
            <a:p>
              <a:endParaRPr lang="en-US"/>
            </a:p>
          </p:txBody>
        </p:sp>
        <p:sp>
          <p:nvSpPr>
            <p:cNvPr id="385091" name="Line 67"/>
            <p:cNvSpPr>
              <a:spLocks noChangeShapeType="1"/>
            </p:cNvSpPr>
            <p:nvPr/>
          </p:nvSpPr>
          <p:spPr bwMode="auto">
            <a:xfrm flipV="1">
              <a:off x="5040" y="1488"/>
              <a:ext cx="0" cy="336"/>
            </a:xfrm>
            <a:prstGeom prst="line">
              <a:avLst/>
            </a:prstGeom>
            <a:noFill/>
            <a:ln w="57150">
              <a:solidFill>
                <a:srgbClr val="FF5050"/>
              </a:solidFill>
              <a:round/>
              <a:headEnd/>
              <a:tailEnd/>
            </a:ln>
            <a:effectLst/>
          </p:spPr>
          <p:txBody>
            <a:bodyPr/>
            <a:lstStyle/>
            <a:p>
              <a:endParaRPr lang="en-US"/>
            </a:p>
          </p:txBody>
        </p:sp>
        <p:sp>
          <p:nvSpPr>
            <p:cNvPr id="385092" name="Line 68"/>
            <p:cNvSpPr>
              <a:spLocks noChangeShapeType="1"/>
            </p:cNvSpPr>
            <p:nvPr/>
          </p:nvSpPr>
          <p:spPr bwMode="auto">
            <a:xfrm flipV="1">
              <a:off x="4512" y="1776"/>
              <a:ext cx="192" cy="384"/>
            </a:xfrm>
            <a:prstGeom prst="line">
              <a:avLst/>
            </a:prstGeom>
            <a:noFill/>
            <a:ln w="57150">
              <a:solidFill>
                <a:srgbClr val="00FFFF"/>
              </a:solidFill>
              <a:round/>
              <a:headEnd/>
              <a:tailEnd/>
            </a:ln>
            <a:effectLst/>
          </p:spPr>
          <p:txBody>
            <a:bodyPr/>
            <a:lstStyle/>
            <a:p>
              <a:endParaRPr lang="en-US"/>
            </a:p>
          </p:txBody>
        </p:sp>
      </p:grpSp>
      <p:grpSp>
        <p:nvGrpSpPr>
          <p:cNvPr id="9" name="Group 69"/>
          <p:cNvGrpSpPr>
            <a:grpSpLocks/>
          </p:cNvGrpSpPr>
          <p:nvPr/>
        </p:nvGrpSpPr>
        <p:grpSpPr bwMode="auto">
          <a:xfrm>
            <a:off x="5029200" y="2514600"/>
            <a:ext cx="914400" cy="1143000"/>
            <a:chOff x="4128" y="2832"/>
            <a:chExt cx="576" cy="720"/>
          </a:xfrm>
        </p:grpSpPr>
        <p:sp>
          <p:nvSpPr>
            <p:cNvPr id="385094" name="Line 70"/>
            <p:cNvSpPr>
              <a:spLocks noChangeShapeType="1"/>
            </p:cNvSpPr>
            <p:nvPr/>
          </p:nvSpPr>
          <p:spPr bwMode="auto">
            <a:xfrm flipV="1">
              <a:off x="4320" y="2832"/>
              <a:ext cx="384" cy="336"/>
            </a:xfrm>
            <a:prstGeom prst="line">
              <a:avLst/>
            </a:prstGeom>
            <a:noFill/>
            <a:ln w="57150">
              <a:solidFill>
                <a:schemeClr val="tx2"/>
              </a:solidFill>
              <a:round/>
              <a:headEnd/>
              <a:tailEnd/>
            </a:ln>
            <a:effectLst/>
          </p:spPr>
          <p:txBody>
            <a:bodyPr/>
            <a:lstStyle/>
            <a:p>
              <a:endParaRPr lang="en-US"/>
            </a:p>
          </p:txBody>
        </p:sp>
        <p:sp>
          <p:nvSpPr>
            <p:cNvPr id="385095" name="Line 71"/>
            <p:cNvSpPr>
              <a:spLocks noChangeShapeType="1"/>
            </p:cNvSpPr>
            <p:nvPr/>
          </p:nvSpPr>
          <p:spPr bwMode="auto">
            <a:xfrm flipV="1">
              <a:off x="4704" y="2856"/>
              <a:ext cx="0" cy="336"/>
            </a:xfrm>
            <a:prstGeom prst="line">
              <a:avLst/>
            </a:prstGeom>
            <a:noFill/>
            <a:ln w="57150">
              <a:solidFill>
                <a:srgbClr val="FF5050"/>
              </a:solidFill>
              <a:round/>
              <a:headEnd/>
              <a:tailEnd/>
            </a:ln>
            <a:effectLst/>
          </p:spPr>
          <p:txBody>
            <a:bodyPr/>
            <a:lstStyle/>
            <a:p>
              <a:endParaRPr lang="en-US"/>
            </a:p>
          </p:txBody>
        </p:sp>
        <p:sp>
          <p:nvSpPr>
            <p:cNvPr id="385096" name="Line 72"/>
            <p:cNvSpPr>
              <a:spLocks noChangeShapeType="1"/>
            </p:cNvSpPr>
            <p:nvPr/>
          </p:nvSpPr>
          <p:spPr bwMode="auto">
            <a:xfrm flipV="1">
              <a:off x="4128" y="3168"/>
              <a:ext cx="192" cy="384"/>
            </a:xfrm>
            <a:prstGeom prst="line">
              <a:avLst/>
            </a:prstGeom>
            <a:noFill/>
            <a:ln w="57150">
              <a:solidFill>
                <a:srgbClr val="00FFFF"/>
              </a:solidFill>
              <a:round/>
              <a:headEnd/>
              <a:tailEnd/>
            </a:ln>
            <a:effectLst/>
          </p:spPr>
          <p:txBody>
            <a:bodyPr/>
            <a:lstStyle/>
            <a:p>
              <a:endParaRPr lang="en-US"/>
            </a:p>
          </p:txBody>
        </p:sp>
      </p:grpSp>
      <p:sp>
        <p:nvSpPr>
          <p:cNvPr id="385097" name="Line 73"/>
          <p:cNvSpPr>
            <a:spLocks noChangeShapeType="1"/>
          </p:cNvSpPr>
          <p:nvPr/>
        </p:nvSpPr>
        <p:spPr bwMode="auto">
          <a:xfrm flipV="1">
            <a:off x="1447800" y="1066800"/>
            <a:ext cx="0" cy="5181600"/>
          </a:xfrm>
          <a:prstGeom prst="line">
            <a:avLst/>
          </a:prstGeom>
          <a:noFill/>
          <a:ln w="9525">
            <a:solidFill>
              <a:schemeClr val="tx1"/>
            </a:solidFill>
            <a:round/>
            <a:headEnd/>
            <a:tailEnd/>
          </a:ln>
          <a:effectLst/>
        </p:spPr>
        <p:txBody>
          <a:bodyPr/>
          <a:lstStyle/>
          <a:p>
            <a:endParaRPr lang="en-US"/>
          </a:p>
        </p:txBody>
      </p:sp>
      <p:sp>
        <p:nvSpPr>
          <p:cNvPr id="385098" name="Line 74"/>
          <p:cNvSpPr>
            <a:spLocks noChangeShapeType="1"/>
          </p:cNvSpPr>
          <p:nvPr/>
        </p:nvSpPr>
        <p:spPr bwMode="auto">
          <a:xfrm flipV="1">
            <a:off x="1752600" y="990600"/>
            <a:ext cx="0" cy="5257800"/>
          </a:xfrm>
          <a:prstGeom prst="line">
            <a:avLst/>
          </a:prstGeom>
          <a:noFill/>
          <a:ln w="9525">
            <a:solidFill>
              <a:schemeClr val="tx1"/>
            </a:solidFill>
            <a:round/>
            <a:headEnd/>
            <a:tailEnd/>
          </a:ln>
          <a:effectLst/>
        </p:spPr>
        <p:txBody>
          <a:bodyPr/>
          <a:lstStyle/>
          <a:p>
            <a:endParaRPr lang="en-US"/>
          </a:p>
        </p:txBody>
      </p:sp>
      <p:grpSp>
        <p:nvGrpSpPr>
          <p:cNvPr id="10" name="Group 76"/>
          <p:cNvGrpSpPr>
            <a:grpSpLocks/>
          </p:cNvGrpSpPr>
          <p:nvPr/>
        </p:nvGrpSpPr>
        <p:grpSpPr bwMode="auto">
          <a:xfrm>
            <a:off x="609600" y="1143000"/>
            <a:ext cx="1143000" cy="152400"/>
            <a:chOff x="384" y="720"/>
            <a:chExt cx="720" cy="96"/>
          </a:xfrm>
        </p:grpSpPr>
        <p:sp>
          <p:nvSpPr>
            <p:cNvPr id="385045" name="Line 21"/>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099" name="Line 75"/>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1" name="Group 90"/>
          <p:cNvGrpSpPr>
            <a:grpSpLocks/>
          </p:cNvGrpSpPr>
          <p:nvPr/>
        </p:nvGrpSpPr>
        <p:grpSpPr bwMode="auto">
          <a:xfrm>
            <a:off x="1752600" y="533400"/>
            <a:ext cx="4495800" cy="609600"/>
            <a:chOff x="1104" y="336"/>
            <a:chExt cx="2832" cy="384"/>
          </a:xfrm>
        </p:grpSpPr>
        <p:grpSp>
          <p:nvGrpSpPr>
            <p:cNvPr id="12" name="Group 77"/>
            <p:cNvGrpSpPr>
              <a:grpSpLocks/>
            </p:cNvGrpSpPr>
            <p:nvPr/>
          </p:nvGrpSpPr>
          <p:grpSpPr bwMode="auto">
            <a:xfrm>
              <a:off x="1104" y="624"/>
              <a:ext cx="720" cy="96"/>
              <a:chOff x="384" y="720"/>
              <a:chExt cx="720" cy="96"/>
            </a:xfrm>
          </p:grpSpPr>
          <p:sp>
            <p:nvSpPr>
              <p:cNvPr id="385102" name="Line 78"/>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03" name="Line 79"/>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3" name="Group 80"/>
            <p:cNvGrpSpPr>
              <a:grpSpLocks/>
            </p:cNvGrpSpPr>
            <p:nvPr/>
          </p:nvGrpSpPr>
          <p:grpSpPr bwMode="auto">
            <a:xfrm>
              <a:off x="1824" y="528"/>
              <a:ext cx="720" cy="96"/>
              <a:chOff x="384" y="720"/>
              <a:chExt cx="720" cy="96"/>
            </a:xfrm>
          </p:grpSpPr>
          <p:sp>
            <p:nvSpPr>
              <p:cNvPr id="385105" name="Line 81"/>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06" name="Line 82"/>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4" name="Group 83"/>
            <p:cNvGrpSpPr>
              <a:grpSpLocks/>
            </p:cNvGrpSpPr>
            <p:nvPr/>
          </p:nvGrpSpPr>
          <p:grpSpPr bwMode="auto">
            <a:xfrm>
              <a:off x="2520" y="432"/>
              <a:ext cx="720" cy="96"/>
              <a:chOff x="384" y="720"/>
              <a:chExt cx="720" cy="96"/>
            </a:xfrm>
          </p:grpSpPr>
          <p:sp>
            <p:nvSpPr>
              <p:cNvPr id="385108" name="Line 84"/>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09" name="Line 85"/>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5" name="Group 86"/>
            <p:cNvGrpSpPr>
              <a:grpSpLocks/>
            </p:cNvGrpSpPr>
            <p:nvPr/>
          </p:nvGrpSpPr>
          <p:grpSpPr bwMode="auto">
            <a:xfrm>
              <a:off x="3216" y="336"/>
              <a:ext cx="720" cy="96"/>
              <a:chOff x="384" y="720"/>
              <a:chExt cx="720" cy="96"/>
            </a:xfrm>
          </p:grpSpPr>
          <p:sp>
            <p:nvSpPr>
              <p:cNvPr id="385111" name="Line 87"/>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12" name="Line 88"/>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sp>
        <p:nvSpPr>
          <p:cNvPr id="385113" name="Text Box 89"/>
          <p:cNvSpPr txBox="1">
            <a:spLocks noChangeArrowheads="1"/>
          </p:cNvSpPr>
          <p:nvPr/>
        </p:nvSpPr>
        <p:spPr bwMode="auto">
          <a:xfrm>
            <a:off x="6248400" y="2209800"/>
            <a:ext cx="2514600" cy="1200328"/>
          </a:xfrm>
          <a:prstGeom prst="rect">
            <a:avLst/>
          </a:prstGeom>
          <a:solidFill>
            <a:schemeClr val="accent2">
              <a:lumMod val="60000"/>
              <a:lumOff val="40000"/>
            </a:schemeClr>
          </a:solidFill>
          <a:ln w="9525">
            <a:noFill/>
            <a:miter lim="800000"/>
            <a:headEnd/>
            <a:tailEnd/>
          </a:ln>
          <a:effectLst/>
        </p:spPr>
        <p:txBody>
          <a:bodyPr>
            <a:spAutoFit/>
          </a:bodyPr>
          <a:lstStyle/>
          <a:p>
            <a:pPr>
              <a:spcBef>
                <a:spcPct val="50000"/>
              </a:spcBef>
            </a:pPr>
            <a:r>
              <a:rPr lang="en-US" dirty="0" smtClean="0"/>
              <a:t>Message </a:t>
            </a:r>
            <a:r>
              <a:rPr lang="en-US" dirty="0"/>
              <a:t>logging + Object-based </a:t>
            </a:r>
            <a:r>
              <a:rPr lang="en-US" dirty="0" smtClean="0"/>
              <a:t>virtualization</a:t>
            </a:r>
            <a:endParaRPr lang="en-US" dirty="0"/>
          </a:p>
        </p:txBody>
      </p:sp>
      <p:cxnSp>
        <p:nvCxnSpPr>
          <p:cNvPr id="63" name="Straight Connector 62"/>
          <p:cNvCxnSpPr/>
          <p:nvPr/>
        </p:nvCxnSpPr>
        <p:spPr>
          <a:xfrm>
            <a:off x="1447800" y="5410200"/>
            <a:ext cx="304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19800" y="228600"/>
            <a:ext cx="2667000" cy="1200328"/>
          </a:xfrm>
          <a:prstGeom prst="rect">
            <a:avLst/>
          </a:prstGeom>
          <a:solidFill>
            <a:srgbClr val="CCFFFF"/>
          </a:solidFill>
        </p:spPr>
        <p:txBody>
          <a:bodyPr wrap="square" rtlCol="0">
            <a:spAutoFit/>
          </a:bodyPr>
          <a:lstStyle/>
          <a:p>
            <a:pPr>
              <a:spcBef>
                <a:spcPct val="50000"/>
              </a:spcBef>
            </a:pPr>
            <a:r>
              <a:rPr lang="en-US" dirty="0"/>
              <a:t>Power consumption is lower during recovery</a:t>
            </a:r>
          </a:p>
        </p:txBody>
      </p:sp>
      <p:sp>
        <p:nvSpPr>
          <p:cNvPr id="19" name="TextBox 18"/>
          <p:cNvSpPr txBox="1"/>
          <p:nvPr/>
        </p:nvSpPr>
        <p:spPr>
          <a:xfrm>
            <a:off x="6324600" y="4800600"/>
            <a:ext cx="2362200" cy="830997"/>
          </a:xfrm>
          <a:prstGeom prst="rect">
            <a:avLst/>
          </a:prstGeom>
          <a:solidFill>
            <a:schemeClr val="accent1">
              <a:lumMod val="40000"/>
              <a:lumOff val="60000"/>
            </a:schemeClr>
          </a:solidFill>
        </p:spPr>
        <p:txBody>
          <a:bodyPr wrap="square" rtlCol="0">
            <a:spAutoFit/>
          </a:bodyPr>
          <a:lstStyle/>
          <a:p>
            <a:r>
              <a:rPr lang="en-US" dirty="0"/>
              <a:t>Progress is faster with </a:t>
            </a:r>
            <a:r>
              <a:rPr lang="en-US" dirty="0" smtClean="0"/>
              <a:t>failures</a:t>
            </a:r>
            <a:endParaRPr lang="en-US" dirty="0"/>
          </a:p>
        </p:txBody>
      </p:sp>
    </p:spTree>
    <p:extLst>
      <p:ext uri="{BB962C8B-B14F-4D97-AF65-F5344CB8AC3E}">
        <p14:creationId xmlns:p14="http://schemas.microsoft.com/office/powerpoint/2010/main" val="91393725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385046"/>
                                        </p:tgtEl>
                                        <p:attrNameLst>
                                          <p:attrName>style.visibility</p:attrName>
                                        </p:attrNameLst>
                                      </p:cBhvr>
                                      <p:to>
                                        <p:strVal val="visible"/>
                                      </p:to>
                                    </p:set>
                                    <p:animEffect transition="in" filter="strips(upRight)">
                                      <p:cBhvr>
                                        <p:cTn id="7" dur="500"/>
                                        <p:tgtEl>
                                          <p:spTgt spid="38504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upRight)">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Left)">
                                      <p:cBhvr>
                                        <p:cTn id="22" dur="500"/>
                                        <p:tgtEl>
                                          <p:spTgt spid="19"/>
                                        </p:tgtEl>
                                      </p:cBhvr>
                                    </p:animEffect>
                                  </p:childTnLst>
                                </p:cTn>
                              </p:par>
                            </p:childTnLst>
                          </p:cTn>
                        </p:par>
                        <p:par>
                          <p:cTn id="23" fill="hold">
                            <p:stCondLst>
                              <p:cond delay="500"/>
                            </p:stCondLst>
                            <p:childTnLst>
                              <p:par>
                                <p:cTn id="24" presetID="18" presetClass="entr" presetSubtype="3"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strips(upRight)">
                                      <p:cBhvr>
                                        <p:cTn id="26" dur="500"/>
                                        <p:tgtEl>
                                          <p:spTgt spid="7"/>
                                        </p:tgtEl>
                                      </p:cBhvr>
                                    </p:animEffect>
                                  </p:childTnLst>
                                </p:cTn>
                              </p:par>
                            </p:childTnLst>
                          </p:cTn>
                        </p:par>
                        <p:par>
                          <p:cTn id="27" fill="hold">
                            <p:stCondLst>
                              <p:cond delay="1000"/>
                            </p:stCondLst>
                            <p:childTnLst>
                              <p:par>
                                <p:cTn id="28" presetID="18" presetClass="entr" presetSubtype="3"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trips(upRight)">
                                      <p:cBhvr>
                                        <p:cTn id="30" dur="500"/>
                                        <p:tgtEl>
                                          <p:spTgt spid="5"/>
                                        </p:tgtEl>
                                      </p:cBhvr>
                                    </p:animEffect>
                                  </p:childTnLst>
                                </p:cTn>
                              </p:par>
                            </p:childTnLst>
                          </p:cTn>
                        </p:par>
                        <p:par>
                          <p:cTn id="31" fill="hold">
                            <p:stCondLst>
                              <p:cond delay="1500"/>
                            </p:stCondLst>
                            <p:childTnLst>
                              <p:par>
                                <p:cTn id="32" presetID="18" presetClass="entr" presetSubtype="3"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trips(upRigh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grpId="0" nodeType="clickEffect">
                                  <p:stCondLst>
                                    <p:cond delay="0"/>
                                  </p:stCondLst>
                                  <p:childTnLst>
                                    <p:set>
                                      <p:cBhvr>
                                        <p:cTn id="38" dur="1" fill="hold">
                                          <p:stCondLst>
                                            <p:cond delay="0"/>
                                          </p:stCondLst>
                                        </p:cTn>
                                        <p:tgtEl>
                                          <p:spTgt spid="385097"/>
                                        </p:tgtEl>
                                        <p:attrNameLst>
                                          <p:attrName>style.visibility</p:attrName>
                                        </p:attrNameLst>
                                      </p:cBhvr>
                                      <p:to>
                                        <p:strVal val="visible"/>
                                      </p:to>
                                    </p:set>
                                    <p:animEffect transition="in" filter="strips(upRight)">
                                      <p:cBhvr>
                                        <p:cTn id="39" dur="500"/>
                                        <p:tgtEl>
                                          <p:spTgt spid="385097"/>
                                        </p:tgtEl>
                                      </p:cBhvr>
                                    </p:animEffect>
                                  </p:childTnLst>
                                </p:cTn>
                              </p:par>
                            </p:childTnLst>
                          </p:cTn>
                        </p:par>
                        <p:par>
                          <p:cTn id="40" fill="hold">
                            <p:stCondLst>
                              <p:cond delay="500"/>
                            </p:stCondLst>
                            <p:childTnLst>
                              <p:par>
                                <p:cTn id="41" presetID="18" presetClass="entr" presetSubtype="3"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trips(upRigh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strips(downLeft)">
                                      <p:cBhvr>
                                        <p:cTn id="48" dur="500"/>
                                        <p:tgtEl>
                                          <p:spTgt spid="18"/>
                                        </p:tgtEl>
                                      </p:cBhvr>
                                    </p:animEffect>
                                  </p:childTnLst>
                                </p:cTn>
                              </p:par>
                              <p:par>
                                <p:cTn id="49" presetID="18" presetClass="entr" presetSubtype="6"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strips(downRight)">
                                      <p:cBhvr>
                                        <p:cTn id="51" dur="500"/>
                                        <p:tgtEl>
                                          <p:spTgt spid="63"/>
                                        </p:tgtEl>
                                      </p:cBhvr>
                                    </p:animEffect>
                                  </p:childTnLst>
                                </p:cTn>
                              </p:par>
                              <p:par>
                                <p:cTn id="52" presetID="18" presetClass="entr" presetSubtype="3" fill="hold" grpId="0" nodeType="withEffect">
                                  <p:stCondLst>
                                    <p:cond delay="0"/>
                                  </p:stCondLst>
                                  <p:childTnLst>
                                    <p:set>
                                      <p:cBhvr>
                                        <p:cTn id="53" dur="1" fill="hold">
                                          <p:stCondLst>
                                            <p:cond delay="0"/>
                                          </p:stCondLst>
                                        </p:cTn>
                                        <p:tgtEl>
                                          <p:spTgt spid="385098"/>
                                        </p:tgtEl>
                                        <p:attrNameLst>
                                          <p:attrName>style.visibility</p:attrName>
                                        </p:attrNameLst>
                                      </p:cBhvr>
                                      <p:to>
                                        <p:strVal val="visible"/>
                                      </p:to>
                                    </p:set>
                                    <p:animEffect transition="in" filter="strips(upRight)">
                                      <p:cBhvr>
                                        <p:cTn id="54" dur="500"/>
                                        <p:tgtEl>
                                          <p:spTgt spid="385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46" grpId="0" animBg="1"/>
      <p:bldP spid="385097" grpId="0" animBg="1"/>
      <p:bldP spid="385098" grpId="0" animBg="1"/>
      <p:bldP spid="18" grpId="0" animBg="1"/>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Saving </a:t>
            </a:r>
            <a:r>
              <a:rPr lang="en-US" dirty="0"/>
              <a:t>Cooling Energy</a:t>
            </a:r>
          </a:p>
        </p:txBody>
      </p:sp>
      <p:sp>
        <p:nvSpPr>
          <p:cNvPr id="3" name="Content Placeholder 2"/>
          <p:cNvSpPr>
            <a:spLocks noGrp="1"/>
          </p:cNvSpPr>
          <p:nvPr>
            <p:ph idx="1"/>
          </p:nvPr>
        </p:nvSpPr>
        <p:spPr>
          <a:xfrm>
            <a:off x="228600" y="1600200"/>
            <a:ext cx="8763000" cy="4800600"/>
          </a:xfrm>
        </p:spPr>
        <p:txBody>
          <a:bodyPr>
            <a:normAutofit fontScale="85000" lnSpcReduction="20000"/>
          </a:bodyPr>
          <a:lstStyle/>
          <a:p>
            <a:r>
              <a:rPr lang="en-US" dirty="0" smtClean="0"/>
              <a:t>Easy: increase A/C setting</a:t>
            </a:r>
          </a:p>
          <a:p>
            <a:pPr lvl="1"/>
            <a:r>
              <a:rPr lang="en-US" dirty="0" smtClean="0"/>
              <a:t>But: some cores may get too hot</a:t>
            </a:r>
          </a:p>
          <a:p>
            <a:r>
              <a:rPr lang="en-US" dirty="0" smtClean="0"/>
              <a:t>So, reduce frequency if temperature is high (DVFS)</a:t>
            </a:r>
          </a:p>
          <a:p>
            <a:pPr lvl="1"/>
            <a:r>
              <a:rPr lang="en-US" dirty="0" smtClean="0"/>
              <a:t>Independently for each chip</a:t>
            </a:r>
          </a:p>
          <a:p>
            <a:r>
              <a:rPr lang="en-US" i="1" dirty="0" smtClean="0">
                <a:solidFill>
                  <a:srgbClr val="FF0000"/>
                </a:solidFill>
              </a:rPr>
              <a:t>But, </a:t>
            </a:r>
            <a:r>
              <a:rPr lang="en-US" dirty="0"/>
              <a:t>t</a:t>
            </a:r>
            <a:r>
              <a:rPr lang="en-US" dirty="0" smtClean="0"/>
              <a:t>his creates a load imbalance!</a:t>
            </a:r>
          </a:p>
          <a:p>
            <a:r>
              <a:rPr lang="en-US" dirty="0" smtClean="0"/>
              <a:t>No problem, we can handle that:</a:t>
            </a:r>
          </a:p>
          <a:p>
            <a:pPr lvl="1"/>
            <a:r>
              <a:rPr lang="en-US" dirty="0" smtClean="0"/>
              <a:t>Migrate objects away from the slowed-down processors</a:t>
            </a:r>
          </a:p>
          <a:p>
            <a:pPr lvl="1"/>
            <a:r>
              <a:rPr lang="en-US" dirty="0" smtClean="0"/>
              <a:t>Balance load using an existing strategy</a:t>
            </a:r>
          </a:p>
          <a:p>
            <a:pPr lvl="1"/>
            <a:r>
              <a:rPr lang="en-US" dirty="0" smtClean="0"/>
              <a:t>Strategies take speed of processors into account</a:t>
            </a:r>
          </a:p>
          <a:p>
            <a:r>
              <a:rPr lang="en-US" dirty="0" smtClean="0"/>
              <a:t>Implemented in experimental version</a:t>
            </a:r>
          </a:p>
          <a:p>
            <a:pPr lvl="1"/>
            <a:r>
              <a:rPr lang="en-US" dirty="0" smtClean="0"/>
              <a:t>SC 2011 paper,</a:t>
            </a:r>
            <a:r>
              <a:rPr lang="en-US" dirty="0"/>
              <a:t> </a:t>
            </a:r>
            <a:r>
              <a:rPr lang="en-US" dirty="0" smtClean="0"/>
              <a:t>IEEE </a:t>
            </a:r>
            <a:r>
              <a:rPr lang="en-US" dirty="0"/>
              <a:t>TC </a:t>
            </a:r>
            <a:r>
              <a:rPr lang="en-US" dirty="0" smtClean="0"/>
              <a:t>paper</a:t>
            </a:r>
          </a:p>
          <a:p>
            <a:r>
              <a:rPr lang="en-US" dirty="0" smtClean="0"/>
              <a:t>Several new power/energy-related strategies</a:t>
            </a:r>
          </a:p>
          <a:p>
            <a:pPr lvl="1"/>
            <a:r>
              <a:rPr lang="en-US" dirty="0" smtClean="0"/>
              <a:t>PASA ‘12: Exploiting differential sensitivities of  code segments to frequency change </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65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srgbClr val="575F6D">
                  <a:lumMod val="40000"/>
                  <a:lumOff val="60000"/>
                </a:srgbClr>
              </a:solidFill>
            </a:endParaRPr>
          </a:p>
        </p:txBody>
      </p:sp>
    </p:spTree>
    <p:extLst>
      <p:ext uri="{BB962C8B-B14F-4D97-AF65-F5344CB8AC3E}">
        <p14:creationId xmlns:p14="http://schemas.microsoft.com/office/powerpoint/2010/main" val="8953122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838200"/>
          </a:xfrm>
        </p:spPr>
        <p:txBody>
          <a:bodyPr>
            <a:normAutofit fontScale="90000"/>
          </a:bodyPr>
          <a:lstStyle/>
          <a:p>
            <a:r>
              <a:rPr lang="en-US" dirty="0" err="1" smtClean="0"/>
              <a:t>PARM:Power</a:t>
            </a:r>
            <a:r>
              <a:rPr lang="en-US" dirty="0" smtClean="0"/>
              <a:t> Aware Resource Manager</a:t>
            </a:r>
            <a:endParaRPr lang="en-US" dirty="0"/>
          </a:p>
        </p:txBody>
      </p:sp>
      <p:sp>
        <p:nvSpPr>
          <p:cNvPr id="3" name="Content Placeholder 2"/>
          <p:cNvSpPr>
            <a:spLocks noGrp="1"/>
          </p:cNvSpPr>
          <p:nvPr>
            <p:ph idx="1"/>
          </p:nvPr>
        </p:nvSpPr>
        <p:spPr>
          <a:xfrm>
            <a:off x="457200" y="1417638"/>
            <a:ext cx="8229600" cy="2468562"/>
          </a:xfrm>
        </p:spPr>
        <p:txBody>
          <a:bodyPr>
            <a:normAutofit fontScale="92500" lnSpcReduction="20000"/>
          </a:bodyPr>
          <a:lstStyle/>
          <a:p>
            <a:r>
              <a:rPr lang="en-US" dirty="0" smtClean="0"/>
              <a:t>Charm++ RTS facilitates malleable jobs</a:t>
            </a:r>
          </a:p>
          <a:p>
            <a:r>
              <a:rPr lang="en-US" dirty="0" smtClean="0"/>
              <a:t>PARM can improve throughput under a fixed power budget using:</a:t>
            </a:r>
          </a:p>
          <a:p>
            <a:pPr lvl="1"/>
            <a:r>
              <a:rPr lang="en-US" dirty="0" err="1" smtClean="0"/>
              <a:t>overprovisioning</a:t>
            </a:r>
            <a:r>
              <a:rPr lang="en-US" dirty="0" smtClean="0"/>
              <a:t> (adding more nodes than conventional data center)</a:t>
            </a:r>
          </a:p>
          <a:p>
            <a:pPr lvl="1"/>
            <a:r>
              <a:rPr lang="en-US" dirty="0" smtClean="0"/>
              <a:t>RAPL (capping power consumption of nodes)</a:t>
            </a:r>
          </a:p>
          <a:p>
            <a:pPr lvl="1"/>
            <a:r>
              <a:rPr lang="en-US" dirty="0" smtClean="0"/>
              <a:t>Job malleability and </a:t>
            </a:r>
            <a:r>
              <a:rPr lang="en-US" dirty="0" err="1" smtClean="0"/>
              <a:t>moldability</a:t>
            </a:r>
            <a:endParaRPr lang="en-US" dirty="0" smtClean="0"/>
          </a:p>
          <a:p>
            <a:pPr lvl="1"/>
            <a:endParaRPr lang="en-US" dirty="0" smtClean="0"/>
          </a:p>
          <a:p>
            <a:pPr lvl="1"/>
            <a:endParaRPr lang="en-US" dirty="0" smtClean="0"/>
          </a:p>
          <a:p>
            <a:endParaRPr lang="en-US" dirty="0" smtClean="0"/>
          </a:p>
        </p:txBody>
      </p:sp>
      <p:pic>
        <p:nvPicPr>
          <p:cNvPr id="6" name="Picture 5" descr="FlowDig.pdf"/>
          <p:cNvPicPr>
            <a:picLocks noChangeAspect="1"/>
          </p:cNvPicPr>
          <p:nvPr/>
        </p:nvPicPr>
        <p:blipFill>
          <a:blip r:embed="rId2"/>
          <a:stretch>
            <a:fillRect/>
          </a:stretch>
        </p:blipFill>
        <p:spPr>
          <a:xfrm>
            <a:off x="1911302" y="3962401"/>
            <a:ext cx="4177774" cy="2518952"/>
          </a:xfrm>
          <a:prstGeom prst="rect">
            <a:avLst/>
          </a:prstGeom>
        </p:spPr>
      </p:pic>
      <p:sp>
        <p:nvSpPr>
          <p:cNvPr id="4" name="Footer Placeholder 3"/>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66</a:t>
            </a:fld>
            <a:endParaRPr lang="en-US" dirty="0">
              <a:solidFill>
                <a:prstClr val="black">
                  <a:tint val="75000"/>
                </a:prstClr>
              </a:solidFill>
            </a:endParaRPr>
          </a:p>
        </p:txBody>
      </p:sp>
    </p:spTree>
    <p:extLst>
      <p:ext uri="{BB962C8B-B14F-4D97-AF65-F5344CB8AC3E}">
        <p14:creationId xmlns:p14="http://schemas.microsoft.com/office/powerpoint/2010/main" val="9600813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Charm++ interoperates with MPI</a:t>
            </a:r>
          </a:p>
        </p:txBody>
      </p:sp>
      <p:pic>
        <p:nvPicPr>
          <p:cNvPr id="16" name="Content Placeholder 15"/>
          <p:cNvPicPr>
            <a:picLocks noGrp="1" noChangeAspect="1"/>
          </p:cNvPicPr>
          <p:nvPr>
            <p:ph idx="1"/>
          </p:nvPr>
        </p:nvPicPr>
        <p:blipFill>
          <a:blip r:embed="rId2" cstate="print"/>
          <a:srcRect t="1567" b="1567"/>
          <a:stretch>
            <a:fillRect/>
          </a:stretch>
        </p:blipFill>
        <p:spPr>
          <a:xfrm>
            <a:off x="1463040" y="2119257"/>
            <a:ext cx="6196405" cy="3603812"/>
          </a:xfrm>
        </p:spPr>
      </p:pic>
      <p:sp>
        <p:nvSpPr>
          <p:cNvPr id="4" name="Rounded Rectangle 3"/>
          <p:cNvSpPr/>
          <p:nvPr/>
        </p:nvSpPr>
        <p:spPr>
          <a:xfrm>
            <a:off x="1698165" y="3875311"/>
            <a:ext cx="990605" cy="3156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cs typeface="Arial" pitchFamily="34" charset="0"/>
              </a:rPr>
              <a:t>Charm++ Control</a:t>
            </a:r>
            <a:endParaRPr lang="en-US" sz="1050" b="1" dirty="0">
              <a:solidFill>
                <a:schemeClr val="tx1"/>
              </a:solidFill>
              <a:cs typeface="Arial" pitchFamily="34" charset="0"/>
            </a:endParaRPr>
          </a:p>
        </p:txBody>
      </p:sp>
      <p:sp>
        <p:nvSpPr>
          <p:cNvPr id="6" name="Rectangle 5"/>
          <p:cNvSpPr/>
          <p:nvPr/>
        </p:nvSpPr>
        <p:spPr>
          <a:xfrm>
            <a:off x="4343401" y="2119258"/>
            <a:ext cx="1654628" cy="3603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98029" y="2119254"/>
            <a:ext cx="1661416" cy="3603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pPr>
              <a:defRPr/>
            </a:pPr>
            <a:fld id="{3EF9F3CA-D42A-4F16-9502-7E916E4DA7FE}" type="slidenum">
              <a:rPr lang="en-US" smtClean="0"/>
              <a:pPr>
                <a:defRPr/>
              </a:pPr>
              <a:t>67</a:t>
            </a:fld>
            <a:endParaRPr lang="en-US" dirty="0"/>
          </a:p>
        </p:txBody>
      </p:sp>
    </p:spTree>
    <p:extLst>
      <p:ext uri="{BB962C8B-B14F-4D97-AF65-F5344CB8AC3E}">
        <p14:creationId xmlns:p14="http://schemas.microsoft.com/office/powerpoint/2010/main" val="35853486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81000" y="1219201"/>
            <a:ext cx="8458200" cy="3581399"/>
          </a:xfrm>
        </p:spPr>
        <p:txBody>
          <a:bodyPr>
            <a:normAutofit fontScale="92500"/>
          </a:bodyPr>
          <a:lstStyle/>
          <a:p>
            <a:r>
              <a:rPr lang="en-US" dirty="0" smtClean="0"/>
              <a:t>Charm++ embodies an adaptive, introspective runtime system</a:t>
            </a:r>
          </a:p>
          <a:p>
            <a:r>
              <a:rPr lang="en-US" dirty="0" smtClean="0"/>
              <a:t>Many applications have been developed using it</a:t>
            </a:r>
          </a:p>
          <a:p>
            <a:pPr lvl="1"/>
            <a:r>
              <a:rPr lang="en-US" dirty="0" smtClean="0"/>
              <a:t>NAMD, ChaNGa, </a:t>
            </a:r>
            <a:r>
              <a:rPr lang="en-US" dirty="0" err="1" smtClean="0"/>
              <a:t>Episimdemics</a:t>
            </a:r>
            <a:r>
              <a:rPr lang="en-US" dirty="0" smtClean="0"/>
              <a:t>, OpenAtom, …</a:t>
            </a:r>
          </a:p>
          <a:p>
            <a:pPr lvl="1"/>
            <a:r>
              <a:rPr lang="en-US" dirty="0" smtClean="0"/>
              <a:t>Many </a:t>
            </a:r>
            <a:r>
              <a:rPr lang="en-US" dirty="0" err="1" smtClean="0"/>
              <a:t>miniApps</a:t>
            </a:r>
            <a:r>
              <a:rPr lang="en-US" dirty="0" smtClean="0"/>
              <a:t>, and third-party apps</a:t>
            </a:r>
          </a:p>
          <a:p>
            <a:r>
              <a:rPr lang="en-US" dirty="0" err="1" smtClean="0"/>
              <a:t>Adaptivity</a:t>
            </a:r>
            <a:r>
              <a:rPr lang="en-US" dirty="0" smtClean="0"/>
              <a:t> developed for apps is useful for addressing </a:t>
            </a:r>
            <a:r>
              <a:rPr lang="en-US" dirty="0" err="1" smtClean="0"/>
              <a:t>exascale</a:t>
            </a:r>
            <a:r>
              <a:rPr lang="en-US" dirty="0" smtClean="0"/>
              <a:t> challenges</a:t>
            </a:r>
          </a:p>
          <a:p>
            <a:pPr lvl="1"/>
            <a:r>
              <a:rPr lang="en-US" dirty="0" smtClean="0"/>
              <a:t>Resilience, power/temperature optimizations, ..</a:t>
            </a:r>
          </a:p>
          <a:p>
            <a:pPr lvl="2"/>
            <a:endParaRPr lang="en-US" dirty="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68</a:t>
            </a:fld>
            <a:endParaRPr lang="en-US" dirty="0">
              <a:solidFill>
                <a:prstClr val="black">
                  <a:tint val="75000"/>
                </a:prstClr>
              </a:solidFill>
            </a:endParaRPr>
          </a:p>
        </p:txBody>
      </p:sp>
      <p:sp>
        <p:nvSpPr>
          <p:cNvPr id="8" name="TextBox 7"/>
          <p:cNvSpPr txBox="1"/>
          <p:nvPr/>
        </p:nvSpPr>
        <p:spPr>
          <a:xfrm>
            <a:off x="1143000" y="5862935"/>
            <a:ext cx="2819400" cy="461665"/>
          </a:xfrm>
          <a:prstGeom prst="rect">
            <a:avLst/>
          </a:prstGeom>
          <a:noFill/>
        </p:spPr>
        <p:txBody>
          <a:bodyPr wrap="square" rtlCol="0">
            <a:spAutoFit/>
          </a:bodyPr>
          <a:lstStyle/>
          <a:p>
            <a:pPr defTabSz="914400" fontAlgn="base">
              <a:spcBef>
                <a:spcPct val="0"/>
              </a:spcBef>
              <a:spcAft>
                <a:spcPct val="0"/>
              </a:spcAft>
            </a:pPr>
            <a:r>
              <a:rPr lang="en-US" sz="2400" dirty="0" err="1">
                <a:solidFill>
                  <a:srgbClr val="FE8637"/>
                </a:solidFill>
                <a:latin typeface="Apple Chancery"/>
                <a:cs typeface="Apple Chancery"/>
              </a:rPr>
              <a:t>Overdecomposition</a:t>
            </a:r>
            <a:endParaRPr lang="en-US" sz="2400" dirty="0">
              <a:solidFill>
                <a:srgbClr val="FE8637"/>
              </a:solidFill>
              <a:latin typeface="Times New Roman" pitchFamily="18" charset="0"/>
            </a:endParaRPr>
          </a:p>
        </p:txBody>
      </p:sp>
      <p:sp>
        <p:nvSpPr>
          <p:cNvPr id="9" name="TextBox 8"/>
          <p:cNvSpPr txBox="1"/>
          <p:nvPr/>
        </p:nvSpPr>
        <p:spPr>
          <a:xfrm>
            <a:off x="3810000" y="5867400"/>
            <a:ext cx="1828800" cy="461665"/>
          </a:xfrm>
          <a:prstGeom prst="rect">
            <a:avLst/>
          </a:prstGeom>
          <a:noFill/>
        </p:spPr>
        <p:txBody>
          <a:bodyPr wrap="square" rtlCol="0">
            <a:spAutoFit/>
          </a:bodyPr>
          <a:lstStyle/>
          <a:p>
            <a:pPr defTabSz="914400" fontAlgn="base">
              <a:spcBef>
                <a:spcPct val="0"/>
              </a:spcBef>
              <a:spcAft>
                <a:spcPct val="0"/>
              </a:spcAft>
            </a:pPr>
            <a:r>
              <a:rPr lang="en-US" sz="2400" dirty="0">
                <a:solidFill>
                  <a:srgbClr val="FE8637"/>
                </a:solidFill>
                <a:latin typeface="Apple Chancery"/>
                <a:cs typeface="Apple Chancery"/>
              </a:rPr>
              <a:t>Asynchrony</a:t>
            </a:r>
            <a:endParaRPr lang="en-US" sz="2400" dirty="0">
              <a:solidFill>
                <a:srgbClr val="FE8637"/>
              </a:solidFill>
              <a:latin typeface="Times New Roman" pitchFamily="18" charset="0"/>
            </a:endParaRPr>
          </a:p>
        </p:txBody>
      </p:sp>
      <p:sp>
        <p:nvSpPr>
          <p:cNvPr id="10" name="TextBox 9"/>
          <p:cNvSpPr txBox="1"/>
          <p:nvPr/>
        </p:nvSpPr>
        <p:spPr>
          <a:xfrm>
            <a:off x="5848805" y="5867400"/>
            <a:ext cx="1999795" cy="461665"/>
          </a:xfrm>
          <a:prstGeom prst="rect">
            <a:avLst/>
          </a:prstGeom>
          <a:noFill/>
        </p:spPr>
        <p:txBody>
          <a:bodyPr wrap="square" rtlCol="0">
            <a:spAutoFit/>
          </a:bodyPr>
          <a:lstStyle/>
          <a:p>
            <a:pPr defTabSz="914400" fontAlgn="base">
              <a:spcBef>
                <a:spcPct val="0"/>
              </a:spcBef>
              <a:spcAft>
                <a:spcPct val="0"/>
              </a:spcAft>
            </a:pPr>
            <a:r>
              <a:rPr lang="en-US" sz="2400" dirty="0" err="1">
                <a:solidFill>
                  <a:srgbClr val="FE8637"/>
                </a:solidFill>
                <a:latin typeface="Apple Chancery"/>
                <a:cs typeface="Apple Chancery"/>
              </a:rPr>
              <a:t>Migratability</a:t>
            </a:r>
            <a:endParaRPr lang="en-US" sz="2400" dirty="0">
              <a:solidFill>
                <a:srgbClr val="FE8637"/>
              </a:solidFill>
              <a:latin typeface="Times New Roman" pitchFamily="18" charset="0"/>
            </a:endParaRPr>
          </a:p>
        </p:txBody>
      </p:sp>
      <p:sp>
        <p:nvSpPr>
          <p:cNvPr id="5" name="Footer Placeholder 4"/>
          <p:cNvSpPr>
            <a:spLocks noGrp="1"/>
          </p:cNvSpPr>
          <p:nvPr>
            <p:ph type="ftr" sz="quarter" idx="11"/>
          </p:nvPr>
        </p:nvSpPr>
        <p:spPr/>
        <p:txBody>
          <a:bodyPr/>
          <a:lstStyle/>
          <a:p>
            <a:pPr>
              <a:defRPr/>
            </a:pPr>
            <a:endParaRPr lang="en-US" dirty="0">
              <a:solidFill>
                <a:srgbClr val="575F6D">
                  <a:lumMod val="40000"/>
                  <a:lumOff val="60000"/>
                </a:srgbClr>
              </a:solidFill>
            </a:endParaRPr>
          </a:p>
        </p:txBody>
      </p:sp>
      <p:sp>
        <p:nvSpPr>
          <p:cNvPr id="11" name="Text Box 4"/>
          <p:cNvSpPr txBox="1">
            <a:spLocks noChangeArrowheads="1"/>
          </p:cNvSpPr>
          <p:nvPr/>
        </p:nvSpPr>
        <p:spPr bwMode="auto">
          <a:xfrm>
            <a:off x="457200" y="5472781"/>
            <a:ext cx="8229600" cy="400110"/>
          </a:xfrm>
          <a:prstGeom prst="rect">
            <a:avLst/>
          </a:prstGeom>
          <a:solidFill>
            <a:srgbClr val="CCFFFF"/>
          </a:solidFill>
          <a:ln w="9525">
            <a:solidFill>
              <a:srgbClr val="000080"/>
            </a:solidFill>
            <a:miter lim="800000"/>
            <a:headEnd/>
            <a:tailEnd/>
          </a:ln>
        </p:spPr>
        <p:txBody>
          <a:bodyPr wrap="square">
            <a:spAutoFit/>
          </a:bodyPr>
          <a:lstStyle/>
          <a:p>
            <a:pPr algn="ctr">
              <a:spcBef>
                <a:spcPct val="50000"/>
              </a:spcBef>
            </a:pPr>
            <a:r>
              <a:rPr lang="en-US" sz="2000" dirty="0"/>
              <a:t>More Info: </a:t>
            </a:r>
            <a:r>
              <a:rPr lang="en-US" sz="2000" dirty="0">
                <a:hlinkClick r:id="rId2"/>
              </a:rPr>
              <a:t>http://</a:t>
            </a:r>
            <a:r>
              <a:rPr lang="en-US" sz="2000" dirty="0" smtClean="0">
                <a:hlinkClick r:id="rId2"/>
              </a:rPr>
              <a:t>charm.cs.illinois.edu/</a:t>
            </a:r>
            <a:r>
              <a:rPr lang="en-US" sz="2000" dirty="0" smtClean="0"/>
              <a:t> </a:t>
            </a:r>
            <a:r>
              <a:rPr lang="en-US" sz="2000" dirty="0" smtClean="0">
                <a:solidFill>
                  <a:prstClr val="black"/>
                </a:solidFill>
              </a:rPr>
              <a:t>(including </a:t>
            </a:r>
            <a:r>
              <a:rPr lang="en-US" sz="2000" dirty="0">
                <a:solidFill>
                  <a:prstClr val="black"/>
                </a:solidFill>
              </a:rPr>
              <a:t>the </a:t>
            </a:r>
            <a:r>
              <a:rPr lang="en-US" sz="2000" dirty="0" err="1" smtClean="0">
                <a:solidFill>
                  <a:prstClr val="black"/>
                </a:solidFill>
              </a:rPr>
              <a:t>miniApps</a:t>
            </a:r>
            <a:r>
              <a:rPr lang="en-US" sz="2000" dirty="0" smtClean="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74237610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par>
                          <p:cTn id="8" fill="hold">
                            <p:stCondLst>
                              <p:cond delay="1000"/>
                            </p:stCondLst>
                            <p:childTnLst>
                              <p:par>
                                <p:cTn id="9" presetID="18" presetClass="entr" presetSubtype="6" fill="hold" grpId="0"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500"/>
                                        <p:tgtEl>
                                          <p:spTgt spid="10"/>
                                        </p:tgtEl>
                                      </p:cBhvr>
                                    </p:animEffect>
                                  </p:childTnLst>
                                </p:cTn>
                              </p:par>
                            </p:childTnLst>
                          </p:cTn>
                        </p:par>
                        <p:par>
                          <p:cTn id="12" fill="hold">
                            <p:stCondLst>
                              <p:cond delay="2000"/>
                            </p:stCondLst>
                            <p:childTnLst>
                              <p:par>
                                <p:cTn id="13" presetID="18" presetClass="entr" presetSubtype="6"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Hello World Example</a:t>
            </a:r>
          </a:p>
        </p:txBody>
      </p:sp>
      <p:sp>
        <p:nvSpPr>
          <p:cNvPr id="8" name="Footer Placeholder 7"/>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69</a:t>
            </a:fld>
            <a:endParaRPr lang="en-US" dirty="0"/>
          </a:p>
        </p:txBody>
      </p:sp>
      <p:sp>
        <p:nvSpPr>
          <p:cNvPr id="4" name="Content Placeholder 3"/>
          <p:cNvSpPr>
            <a:spLocks noGrp="1"/>
          </p:cNvSpPr>
          <p:nvPr>
            <p:ph sz="quarter" idx="13"/>
          </p:nvPr>
        </p:nvSpPr>
        <p:spPr>
          <a:xfrm>
            <a:off x="261865" y="909977"/>
            <a:ext cx="8615359" cy="473946"/>
          </a:xfrm>
        </p:spPr>
        <p:txBody>
          <a:bodyPr/>
          <a:lstStyle/>
          <a:p>
            <a:r>
              <a:rPr lang="en-US" dirty="0" err="1" smtClean="0"/>
              <a:t>hello.ci</a:t>
            </a:r>
            <a:r>
              <a:rPr lang="en-US" dirty="0" smtClean="0"/>
              <a:t> file</a:t>
            </a:r>
            <a:endParaRPr lang="en-US" dirty="0"/>
          </a:p>
        </p:txBody>
      </p:sp>
      <p:sp>
        <p:nvSpPr>
          <p:cNvPr id="5" name="Content Placeholder 4"/>
          <p:cNvSpPr>
            <a:spLocks noGrp="1"/>
          </p:cNvSpPr>
          <p:nvPr>
            <p:ph sz="quarter" idx="14"/>
          </p:nvPr>
        </p:nvSpPr>
        <p:spPr>
          <a:xfrm>
            <a:off x="261865" y="1383924"/>
            <a:ext cx="8615359" cy="1461783"/>
          </a:xfrm>
          <a:solidFill>
            <a:srgbClr val="CCD1D9"/>
          </a:solidFill>
          <a:ln>
            <a:solidFill>
              <a:srgbClr val="292934"/>
            </a:solidFill>
          </a:ln>
        </p:spPr>
        <p:txBody>
          <a:bodyPr>
            <a:normAutofit fontScale="70000" lnSpcReduction="20000"/>
          </a:bodyPr>
          <a:lstStyle/>
          <a:p>
            <a:pPr marL="0" indent="0">
              <a:buNone/>
            </a:pPr>
            <a:r>
              <a:rPr lang="en-US" b="1" dirty="0" err="1">
                <a:solidFill>
                  <a:srgbClr val="292934"/>
                </a:solidFill>
                <a:latin typeface="Consolas"/>
                <a:cs typeface="Consolas"/>
              </a:rPr>
              <a:t>mainmodule</a:t>
            </a:r>
            <a:r>
              <a:rPr lang="en-US" dirty="0">
                <a:solidFill>
                  <a:srgbClr val="292934"/>
                </a:solidFill>
                <a:latin typeface="Consolas"/>
                <a:cs typeface="Consolas"/>
              </a:rPr>
              <a:t> hello { </a:t>
            </a:r>
            <a:endParaRPr lang="en-US" dirty="0" smtClean="0">
              <a:solidFill>
                <a:srgbClr val="292934"/>
              </a:solidFill>
              <a:latin typeface="Consolas"/>
              <a:cs typeface="Consolas"/>
            </a:endParaRPr>
          </a:p>
          <a:p>
            <a:pPr marL="0" indent="0">
              <a:buNone/>
            </a:pPr>
            <a:r>
              <a:rPr lang="en-US" dirty="0" smtClean="0">
                <a:solidFill>
                  <a:srgbClr val="292934"/>
                </a:solidFill>
                <a:latin typeface="Consolas"/>
                <a:cs typeface="Consolas"/>
              </a:rPr>
              <a:t>  </a:t>
            </a:r>
            <a:r>
              <a:rPr lang="en-US" b="1" dirty="0" err="1" smtClean="0">
                <a:solidFill>
                  <a:srgbClr val="292934"/>
                </a:solidFill>
                <a:latin typeface="Consolas"/>
                <a:cs typeface="Consolas"/>
              </a:rPr>
              <a:t>mainchare</a:t>
            </a:r>
            <a:r>
              <a:rPr lang="en-US" dirty="0" smtClean="0">
                <a:solidFill>
                  <a:srgbClr val="292934"/>
                </a:solidFill>
                <a:latin typeface="Consolas"/>
                <a:cs typeface="Consolas"/>
              </a:rPr>
              <a:t> </a:t>
            </a:r>
            <a:r>
              <a:rPr lang="en-US" dirty="0">
                <a:solidFill>
                  <a:srgbClr val="292934"/>
                </a:solidFill>
                <a:latin typeface="Consolas"/>
                <a:cs typeface="Consolas"/>
              </a:rPr>
              <a:t>Main {</a:t>
            </a:r>
          </a:p>
          <a:p>
            <a:pPr marL="0" indent="0">
              <a:buNone/>
            </a:pPr>
            <a:r>
              <a:rPr lang="en-US" dirty="0" smtClean="0">
                <a:solidFill>
                  <a:srgbClr val="292934"/>
                </a:solidFill>
                <a:latin typeface="Consolas"/>
                <a:cs typeface="Consolas"/>
              </a:rPr>
              <a:t>    </a:t>
            </a:r>
            <a:r>
              <a:rPr lang="en-US" b="1" dirty="0" smtClean="0">
                <a:solidFill>
                  <a:srgbClr val="292934"/>
                </a:solidFill>
                <a:latin typeface="Consolas"/>
                <a:cs typeface="Consolas"/>
              </a:rPr>
              <a:t>entry</a:t>
            </a:r>
            <a:r>
              <a:rPr lang="en-US" dirty="0" smtClean="0">
                <a:solidFill>
                  <a:srgbClr val="292934"/>
                </a:solidFill>
                <a:latin typeface="Consolas"/>
                <a:cs typeface="Consolas"/>
              </a:rPr>
              <a:t> </a:t>
            </a:r>
            <a:r>
              <a:rPr lang="en-US" dirty="0">
                <a:solidFill>
                  <a:srgbClr val="292934"/>
                </a:solidFill>
                <a:latin typeface="Consolas"/>
                <a:cs typeface="Consolas"/>
              </a:rPr>
              <a:t>Main(</a:t>
            </a:r>
            <a:r>
              <a:rPr lang="en-US" dirty="0" err="1">
                <a:solidFill>
                  <a:srgbClr val="292934"/>
                </a:solidFill>
                <a:latin typeface="Consolas"/>
                <a:cs typeface="Consolas"/>
              </a:rPr>
              <a:t>CkArgMsg</a:t>
            </a:r>
            <a:r>
              <a:rPr lang="en-US" dirty="0">
                <a:solidFill>
                  <a:srgbClr val="292934"/>
                </a:solidFill>
                <a:latin typeface="Consolas"/>
                <a:cs typeface="Consolas"/>
              </a:rPr>
              <a:t> ∗m); </a:t>
            </a:r>
            <a:endParaRPr lang="en-US" dirty="0" smtClean="0">
              <a:solidFill>
                <a:srgbClr val="292934"/>
              </a:solidFill>
              <a:latin typeface="Consolas"/>
              <a:cs typeface="Consolas"/>
            </a:endParaRPr>
          </a:p>
          <a:p>
            <a:pPr marL="0" indent="0">
              <a:buNone/>
            </a:pPr>
            <a:r>
              <a:rPr lang="en-US" dirty="0">
                <a:solidFill>
                  <a:srgbClr val="292934"/>
                </a:solidFill>
                <a:latin typeface="Consolas"/>
                <a:cs typeface="Consolas"/>
              </a:rPr>
              <a:t> </a:t>
            </a:r>
            <a:r>
              <a:rPr lang="en-US" dirty="0" smtClean="0">
                <a:solidFill>
                  <a:srgbClr val="292934"/>
                </a:solidFill>
                <a:latin typeface="Consolas"/>
                <a:cs typeface="Consolas"/>
              </a:rPr>
              <a:t> };</a:t>
            </a:r>
          </a:p>
          <a:p>
            <a:pPr marL="0" indent="0">
              <a:buNone/>
            </a:pPr>
            <a:r>
              <a:rPr lang="en-US" dirty="0" smtClean="0">
                <a:solidFill>
                  <a:srgbClr val="292934"/>
                </a:solidFill>
                <a:latin typeface="Consolas"/>
                <a:cs typeface="Consolas"/>
              </a:rPr>
              <a:t>};</a:t>
            </a:r>
            <a:endParaRPr lang="en-US" dirty="0">
              <a:solidFill>
                <a:srgbClr val="292934"/>
              </a:solidFill>
              <a:latin typeface="Consolas"/>
              <a:cs typeface="Consolas"/>
            </a:endParaRPr>
          </a:p>
        </p:txBody>
      </p:sp>
      <p:sp>
        <p:nvSpPr>
          <p:cNvPr id="6" name="Content Placeholder 5"/>
          <p:cNvSpPr>
            <a:spLocks noGrp="1"/>
          </p:cNvSpPr>
          <p:nvPr>
            <p:ph sz="quarter" idx="15"/>
          </p:nvPr>
        </p:nvSpPr>
        <p:spPr>
          <a:xfrm>
            <a:off x="261865" y="2845707"/>
            <a:ext cx="8615359" cy="489584"/>
          </a:xfrm>
        </p:spPr>
        <p:txBody>
          <a:bodyPr/>
          <a:lstStyle/>
          <a:p>
            <a:r>
              <a:rPr lang="en-US" dirty="0" err="1" smtClean="0"/>
              <a:t>hello.cpp</a:t>
            </a:r>
            <a:r>
              <a:rPr lang="en-US" dirty="0" smtClean="0"/>
              <a:t> file</a:t>
            </a:r>
            <a:endParaRPr lang="en-US" dirty="0"/>
          </a:p>
        </p:txBody>
      </p:sp>
      <p:sp>
        <p:nvSpPr>
          <p:cNvPr id="7" name="Content Placeholder 6"/>
          <p:cNvSpPr>
            <a:spLocks noGrp="1"/>
          </p:cNvSpPr>
          <p:nvPr>
            <p:ph sz="quarter" idx="16"/>
          </p:nvPr>
        </p:nvSpPr>
        <p:spPr>
          <a:xfrm>
            <a:off x="261865" y="3335291"/>
            <a:ext cx="8615359" cy="3026804"/>
          </a:xfrm>
          <a:solidFill>
            <a:srgbClr val="CCD1D9"/>
          </a:solidFill>
          <a:ln>
            <a:solidFill>
              <a:srgbClr val="292934"/>
            </a:solidFill>
          </a:ln>
        </p:spPr>
        <p:txBody>
          <a:bodyPr>
            <a:normAutofit fontScale="70000" lnSpcReduction="20000"/>
          </a:bodyPr>
          <a:lstStyle/>
          <a:p>
            <a:pPr marL="0" indent="0">
              <a:buNone/>
            </a:pPr>
            <a:r>
              <a:rPr lang="en-US" b="1" dirty="0">
                <a:latin typeface="Consolas"/>
                <a:cs typeface="Consolas"/>
              </a:rPr>
              <a:t>#include</a:t>
            </a:r>
            <a:r>
              <a:rPr lang="en-US" dirty="0">
                <a:latin typeface="Consolas"/>
                <a:cs typeface="Consolas"/>
              </a:rPr>
              <a:t> &lt;</a:t>
            </a:r>
            <a:r>
              <a:rPr lang="en-US" dirty="0" err="1">
                <a:latin typeface="Consolas"/>
                <a:cs typeface="Consolas"/>
              </a:rPr>
              <a:t>stdio.h</a:t>
            </a:r>
            <a:r>
              <a:rPr lang="en-US" dirty="0">
                <a:latin typeface="Consolas"/>
                <a:cs typeface="Consolas"/>
              </a:rPr>
              <a:t>&gt; </a:t>
            </a:r>
            <a:endParaRPr lang="en-US" dirty="0" smtClean="0">
              <a:latin typeface="Consolas"/>
              <a:cs typeface="Consolas"/>
            </a:endParaRPr>
          </a:p>
          <a:p>
            <a:pPr marL="0" indent="0">
              <a:buNone/>
            </a:pPr>
            <a:r>
              <a:rPr lang="en-US" b="1" dirty="0" smtClean="0">
                <a:latin typeface="Consolas"/>
                <a:cs typeface="Consolas"/>
              </a:rPr>
              <a:t>#</a:t>
            </a:r>
            <a:r>
              <a:rPr lang="en-US" b="1" dirty="0">
                <a:latin typeface="Consolas"/>
                <a:cs typeface="Consolas"/>
              </a:rPr>
              <a:t>include</a:t>
            </a:r>
            <a:r>
              <a:rPr lang="en-US" dirty="0">
                <a:latin typeface="Consolas"/>
                <a:cs typeface="Consolas"/>
              </a:rPr>
              <a:t> ”</a:t>
            </a:r>
            <a:r>
              <a:rPr lang="en-US" dirty="0" err="1">
                <a:latin typeface="Consolas"/>
                <a:cs typeface="Consolas"/>
              </a:rPr>
              <a:t>hello.decl.h</a:t>
            </a:r>
            <a:r>
              <a:rPr lang="en-US" dirty="0" smtClean="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Main : </a:t>
            </a:r>
            <a:r>
              <a:rPr lang="en-US" b="1" dirty="0">
                <a:latin typeface="Consolas"/>
                <a:cs typeface="Consolas"/>
              </a:rPr>
              <a:t>public</a:t>
            </a:r>
            <a:r>
              <a:rPr lang="en-US" dirty="0">
                <a:latin typeface="Consolas"/>
                <a:cs typeface="Consolas"/>
              </a:rPr>
              <a:t> </a:t>
            </a:r>
            <a:r>
              <a:rPr lang="en-US" dirty="0" smtClean="0">
                <a:latin typeface="Consolas"/>
                <a:cs typeface="Consolas"/>
              </a:rPr>
              <a:t>CBase_Main </a:t>
            </a:r>
            <a:r>
              <a:rPr lang="en-US" dirty="0">
                <a:latin typeface="Consolas"/>
                <a:cs typeface="Consolas"/>
              </a:rPr>
              <a:t>{ </a:t>
            </a:r>
            <a:endParaRPr lang="en-US" dirty="0" smtClean="0">
              <a:latin typeface="Consolas"/>
              <a:cs typeface="Consolas"/>
            </a:endParaRPr>
          </a:p>
          <a:p>
            <a:pPr marL="0" indent="0">
              <a:buNone/>
            </a:pPr>
            <a:r>
              <a:rPr lang="en-US" b="1" dirty="0" smtClean="0">
                <a:latin typeface="Consolas"/>
                <a:cs typeface="Consolas"/>
              </a:rPr>
              <a:t>  public</a:t>
            </a:r>
            <a:r>
              <a:rPr lang="en-US" dirty="0">
                <a:latin typeface="Consolas"/>
                <a:cs typeface="Consolas"/>
              </a:rPr>
              <a:t>: Main(</a:t>
            </a:r>
            <a:r>
              <a:rPr lang="en-US" dirty="0" err="1">
                <a:latin typeface="Consolas"/>
                <a:cs typeface="Consolas"/>
              </a:rPr>
              <a:t>CkArgMsg</a:t>
            </a:r>
            <a:r>
              <a:rPr lang="en-US" dirty="0">
                <a:latin typeface="Consolas"/>
                <a:cs typeface="Consolas"/>
              </a:rPr>
              <a:t>∗ m) {</a:t>
            </a:r>
          </a:p>
          <a:p>
            <a:pPr marL="0" indent="0">
              <a:buNone/>
            </a:pPr>
            <a:r>
              <a:rPr lang="en-US" dirty="0" smtClean="0">
                <a:latin typeface="Consolas"/>
                <a:cs typeface="Consolas"/>
              </a:rPr>
              <a:t>    </a:t>
            </a:r>
            <a:r>
              <a:rPr lang="en-US" dirty="0" err="1" smtClean="0">
                <a:latin typeface="Consolas"/>
                <a:cs typeface="Consolas"/>
              </a:rPr>
              <a:t>ckout</a:t>
            </a:r>
            <a:r>
              <a:rPr lang="en-US" dirty="0" smtClean="0">
                <a:latin typeface="Consolas"/>
                <a:cs typeface="Consolas"/>
              </a:rPr>
              <a:t> </a:t>
            </a:r>
            <a:r>
              <a:rPr lang="en-US" dirty="0">
                <a:latin typeface="Consolas"/>
                <a:cs typeface="Consolas"/>
              </a:rPr>
              <a:t>&lt;&lt; </a:t>
            </a:r>
            <a:r>
              <a:rPr lang="en-US" dirty="0" smtClean="0">
                <a:latin typeface="Consolas"/>
                <a:cs typeface="Consolas"/>
              </a:rPr>
              <a:t>“Hello </a:t>
            </a:r>
            <a:r>
              <a:rPr lang="en-US" dirty="0">
                <a:latin typeface="Consolas"/>
                <a:cs typeface="Consolas"/>
              </a:rPr>
              <a:t>World!” &lt;&lt; </a:t>
            </a:r>
            <a:r>
              <a:rPr lang="en-US" dirty="0" err="1">
                <a:latin typeface="Consolas"/>
                <a:cs typeface="Consolas"/>
              </a:rPr>
              <a:t>endl</a:t>
            </a:r>
            <a:r>
              <a:rPr lang="en-US" dirty="0">
                <a:latin typeface="Consolas"/>
                <a:cs typeface="Consolas"/>
              </a:rPr>
              <a:t>; </a:t>
            </a:r>
            <a:endParaRPr lang="en-US" dirty="0" smtClean="0">
              <a:latin typeface="Consolas"/>
              <a:cs typeface="Consolas"/>
            </a:endParaRPr>
          </a:p>
          <a:p>
            <a:pPr marL="0" indent="0">
              <a:buNone/>
            </a:pPr>
            <a:r>
              <a:rPr lang="en-US" dirty="0" smtClean="0">
                <a:latin typeface="Consolas"/>
                <a:cs typeface="Consolas"/>
              </a:rPr>
              <a:t>    </a:t>
            </a:r>
            <a:r>
              <a:rPr lang="en-US" dirty="0" err="1" smtClean="0">
                <a:latin typeface="Consolas"/>
                <a:cs typeface="Consolas"/>
              </a:rPr>
              <a:t>CkExit</a:t>
            </a:r>
            <a:r>
              <a:rPr lang="en-US" dirty="0">
                <a:latin typeface="Consolas"/>
                <a:cs typeface="Consolas"/>
              </a:rPr>
              <a:t>();</a:t>
            </a:r>
          </a:p>
          <a:p>
            <a:pPr marL="0" indent="0">
              <a:buNone/>
            </a:pPr>
            <a:r>
              <a:rPr lang="en-US" dirty="0" smtClean="0">
                <a:latin typeface="Consolas"/>
                <a:cs typeface="Consolas"/>
              </a:rPr>
              <a:t>  }</a:t>
            </a:r>
            <a:r>
              <a:rPr lang="en-US" dirty="0">
                <a:latin typeface="Consolas"/>
                <a:cs typeface="Consolas"/>
              </a:rPr>
              <a:t>; </a:t>
            </a:r>
            <a:endParaRPr lang="en-US" dirty="0" smtClean="0">
              <a:latin typeface="Consolas"/>
              <a:cs typeface="Consolas"/>
            </a:endParaRPr>
          </a:p>
          <a:p>
            <a:pPr marL="0" indent="0">
              <a:buNone/>
            </a:pPr>
            <a:r>
              <a:rPr lang="en-US" dirty="0" smtClean="0">
                <a:latin typeface="Consolas"/>
                <a:cs typeface="Consolas"/>
              </a:rPr>
              <a:t>};</a:t>
            </a:r>
          </a:p>
          <a:p>
            <a:pPr marL="0" indent="0">
              <a:buNone/>
            </a:pPr>
            <a:endParaRPr lang="en-US" dirty="0">
              <a:latin typeface="Consolas"/>
              <a:cs typeface="Consolas"/>
            </a:endParaRPr>
          </a:p>
          <a:p>
            <a:pPr marL="0" indent="0">
              <a:buNone/>
            </a:pPr>
            <a:r>
              <a:rPr lang="en-US" b="1" dirty="0">
                <a:latin typeface="Consolas"/>
                <a:cs typeface="Consolas"/>
              </a:rPr>
              <a:t>#include </a:t>
            </a:r>
            <a:r>
              <a:rPr lang="en-US" dirty="0" smtClean="0">
                <a:latin typeface="Consolas"/>
                <a:cs typeface="Consolas"/>
              </a:rPr>
              <a:t>“</a:t>
            </a:r>
            <a:r>
              <a:rPr lang="en-US" dirty="0" err="1" smtClean="0">
                <a:latin typeface="Consolas"/>
                <a:cs typeface="Consolas"/>
              </a:rPr>
              <a:t>hello.def.h</a:t>
            </a:r>
            <a:r>
              <a:rPr lang="en-US" dirty="0">
                <a:latin typeface="Consolas"/>
                <a:cs typeface="Consolas"/>
              </a:rPr>
              <a:t>”</a:t>
            </a:r>
          </a:p>
        </p:txBody>
      </p:sp>
    </p:spTree>
    <p:extLst>
      <p:ext uri="{BB962C8B-B14F-4D97-AF65-F5344CB8AC3E}">
        <p14:creationId xmlns:p14="http://schemas.microsoft.com/office/powerpoint/2010/main" val="37030367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Asynchrony: Message-Driven Execution</a:t>
            </a:r>
            <a:endParaRPr lang="en-US" sz="3600" dirty="0"/>
          </a:p>
        </p:txBody>
      </p:sp>
      <p:sp>
        <p:nvSpPr>
          <p:cNvPr id="3" name="Content Placeholder 2"/>
          <p:cNvSpPr>
            <a:spLocks noGrp="1"/>
          </p:cNvSpPr>
          <p:nvPr>
            <p:ph idx="1"/>
          </p:nvPr>
        </p:nvSpPr>
        <p:spPr>
          <a:xfrm>
            <a:off x="381000" y="1219201"/>
            <a:ext cx="8458200" cy="4876800"/>
          </a:xfrm>
        </p:spPr>
        <p:txBody>
          <a:bodyPr>
            <a:normAutofit fontScale="92500" lnSpcReduction="20000"/>
          </a:bodyPr>
          <a:lstStyle/>
          <a:p>
            <a:r>
              <a:rPr lang="en-US" dirty="0" smtClean="0"/>
              <a:t>With over decomposition and </a:t>
            </a:r>
            <a:r>
              <a:rPr lang="en-US" dirty="0" err="1" smtClean="0"/>
              <a:t>Migratibility</a:t>
            </a:r>
            <a:r>
              <a:rPr lang="en-US" dirty="0" smtClean="0"/>
              <a:t>:</a:t>
            </a:r>
          </a:p>
          <a:p>
            <a:pPr lvl="1"/>
            <a:r>
              <a:rPr lang="en-US" dirty="0"/>
              <a:t>Y</a:t>
            </a:r>
            <a:r>
              <a:rPr lang="en-US" dirty="0" smtClean="0"/>
              <a:t>ou have multiple units on each processor</a:t>
            </a:r>
          </a:p>
          <a:p>
            <a:pPr lvl="1"/>
            <a:r>
              <a:rPr lang="en-US" dirty="0" smtClean="0"/>
              <a:t>They address each other via logical names</a:t>
            </a:r>
          </a:p>
          <a:p>
            <a:r>
              <a:rPr lang="en-US" dirty="0" smtClean="0"/>
              <a:t>Need for scheduling:</a:t>
            </a:r>
          </a:p>
          <a:p>
            <a:pPr lvl="1"/>
            <a:r>
              <a:rPr lang="en-US" dirty="0" smtClean="0"/>
              <a:t>What sequence should the work units execute in?</a:t>
            </a:r>
          </a:p>
          <a:p>
            <a:pPr lvl="1"/>
            <a:r>
              <a:rPr lang="en-US" dirty="0" smtClean="0"/>
              <a:t>One answer: let the programmer sequence them</a:t>
            </a:r>
          </a:p>
          <a:p>
            <a:pPr lvl="2"/>
            <a:r>
              <a:rPr lang="en-US" dirty="0" smtClean="0"/>
              <a:t>Seen in current codes, e.g. some AMR frameworks</a:t>
            </a:r>
          </a:p>
          <a:p>
            <a:pPr lvl="1"/>
            <a:r>
              <a:rPr lang="en-US" dirty="0" smtClean="0"/>
              <a:t>Message-driven execution: </a:t>
            </a:r>
          </a:p>
          <a:p>
            <a:pPr lvl="2"/>
            <a:r>
              <a:rPr lang="en-US" dirty="0" smtClean="0"/>
              <a:t>Let the work-unit that happens to have data (“message”) available for it execute next</a:t>
            </a:r>
          </a:p>
          <a:p>
            <a:pPr lvl="2"/>
            <a:r>
              <a:rPr lang="en-US" dirty="0" smtClean="0"/>
              <a:t>Let the RTS select among ready work units</a:t>
            </a:r>
          </a:p>
          <a:p>
            <a:pPr lvl="2"/>
            <a:r>
              <a:rPr lang="en-US" dirty="0" smtClean="0"/>
              <a:t>Programmer should not specify what executes next, but can influence it via priorities</a:t>
            </a:r>
          </a:p>
          <a:p>
            <a:pPr lvl="2"/>
            <a:endParaRPr lang="en-US" dirty="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latin typeface="Calibri"/>
              </a:rPr>
              <a:pPr>
                <a:defRPr/>
              </a:pPr>
              <a:t>7</a:t>
            </a:fld>
            <a:endParaRPr lang="en-US" dirty="0">
              <a:solidFill>
                <a:prstClr val="black">
                  <a:tint val="75000"/>
                </a:prstClr>
              </a:solidFill>
              <a:latin typeface="Calibri"/>
            </a:endParaRPr>
          </a:p>
        </p:txBody>
      </p:sp>
      <p:sp>
        <p:nvSpPr>
          <p:cNvPr id="5" name="Date Placeholder 4"/>
          <p:cNvSpPr>
            <a:spLocks noGrp="1"/>
          </p:cNvSpPr>
          <p:nvPr>
            <p:ph type="dt" sz="half" idx="10"/>
          </p:nvPr>
        </p:nvSpPr>
        <p:spPr/>
        <p:txBody>
          <a:bodyPr/>
          <a:lstStyle/>
          <a:p>
            <a:fld id="{509C434D-A85A-164C-91B6-B37A1AAAB80F}"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Tree>
    <p:extLst>
      <p:ext uri="{BB962C8B-B14F-4D97-AF65-F5344CB8AC3E}">
        <p14:creationId xmlns:p14="http://schemas.microsoft.com/office/powerpoint/2010/main" val="3088167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Hello World Example</a:t>
            </a:r>
            <a:endParaRPr lang="en-US" dirty="0"/>
          </a:p>
        </p:txBody>
      </p:sp>
      <p:sp>
        <p:nvSpPr>
          <p:cNvPr id="3" name="Content Placeholder 2"/>
          <p:cNvSpPr>
            <a:spLocks noGrp="1"/>
          </p:cNvSpPr>
          <p:nvPr>
            <p:ph idx="1"/>
          </p:nvPr>
        </p:nvSpPr>
        <p:spPr/>
        <p:txBody>
          <a:bodyPr/>
          <a:lstStyle/>
          <a:p>
            <a:r>
              <a:rPr lang="en-US" dirty="0"/>
              <a:t>Compiling</a:t>
            </a:r>
          </a:p>
          <a:p>
            <a:pPr lvl="1"/>
            <a:r>
              <a:rPr lang="en-US" dirty="0" err="1" smtClean="0"/>
              <a:t>charmc</a:t>
            </a:r>
            <a:r>
              <a:rPr lang="en-US" dirty="0" smtClean="0"/>
              <a:t> </a:t>
            </a:r>
            <a:r>
              <a:rPr lang="en-US" dirty="0" err="1"/>
              <a:t>hello.ci</a:t>
            </a:r>
            <a:endParaRPr lang="en-US" dirty="0"/>
          </a:p>
          <a:p>
            <a:pPr lvl="1"/>
            <a:r>
              <a:rPr lang="en-US" dirty="0" err="1" smtClean="0"/>
              <a:t>charmc</a:t>
            </a:r>
            <a:r>
              <a:rPr lang="en-US" dirty="0" smtClean="0"/>
              <a:t> </a:t>
            </a:r>
            <a:r>
              <a:rPr lang="en-US" dirty="0"/>
              <a:t>-c </a:t>
            </a:r>
            <a:r>
              <a:rPr lang="en-US" dirty="0" err="1"/>
              <a:t>hello.C</a:t>
            </a:r>
            <a:endParaRPr lang="en-US" dirty="0"/>
          </a:p>
          <a:p>
            <a:pPr lvl="1"/>
            <a:r>
              <a:rPr lang="en-US" dirty="0" err="1" smtClean="0"/>
              <a:t>charmc</a:t>
            </a:r>
            <a:r>
              <a:rPr lang="en-US" dirty="0" smtClean="0"/>
              <a:t> </a:t>
            </a:r>
            <a:r>
              <a:rPr lang="en-US" dirty="0"/>
              <a:t>-o hello </a:t>
            </a:r>
            <a:r>
              <a:rPr lang="en-US" dirty="0" err="1"/>
              <a:t>hello.o</a:t>
            </a:r>
            <a:endParaRPr lang="en-US" dirty="0"/>
          </a:p>
          <a:p>
            <a:r>
              <a:rPr lang="en-US" dirty="0"/>
              <a:t>Running</a:t>
            </a:r>
          </a:p>
          <a:p>
            <a:pPr lvl="1"/>
            <a:r>
              <a:rPr lang="en-US" dirty="0" smtClean="0"/>
              <a:t>.</a:t>
            </a:r>
            <a:r>
              <a:rPr lang="en-US" dirty="0"/>
              <a:t>/</a:t>
            </a:r>
            <a:r>
              <a:rPr lang="en-US" dirty="0" err="1"/>
              <a:t>charmrun</a:t>
            </a:r>
            <a:r>
              <a:rPr lang="en-US" dirty="0"/>
              <a:t> +p7 ./hello</a:t>
            </a:r>
          </a:p>
          <a:p>
            <a:pPr lvl="1"/>
            <a:r>
              <a:rPr lang="en-US" dirty="0" smtClean="0"/>
              <a:t>The </a:t>
            </a:r>
            <a:r>
              <a:rPr lang="en-US" dirty="0"/>
              <a:t>+p7 tells the system to use seven cores</a:t>
            </a:r>
          </a:p>
        </p:txBody>
      </p:sp>
      <p:sp>
        <p:nvSpPr>
          <p:cNvPr id="5" name="Footer Placeholder 4"/>
          <p:cNvSpPr>
            <a:spLocks noGrp="1"/>
          </p:cNvSpPr>
          <p:nvPr>
            <p:ph type="ftr" sz="quarter" idx="11"/>
          </p:nvPr>
        </p:nvSpPr>
        <p:spPr/>
        <p:txBody>
          <a:bodyPr/>
          <a:lstStyle/>
          <a:p>
            <a:pPr algn="r"/>
            <a:r>
              <a:rPr lang="en-US" smtClean="0"/>
              <a:t>Laxmikant Kalé and PPL (UIUC) – Parallel Migratable Objects </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70</a:t>
            </a:fld>
            <a:endParaRPr lang="en-US"/>
          </a:p>
        </p:txBody>
      </p:sp>
    </p:spTree>
    <p:extLst>
      <p:ext uri="{BB962C8B-B14F-4D97-AF65-F5344CB8AC3E}">
        <p14:creationId xmlns:p14="http://schemas.microsoft.com/office/powerpoint/2010/main" val="3321861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Realization of this model in Charm++</a:t>
            </a:r>
            <a:endParaRPr lang="en-US" dirty="0"/>
          </a:p>
        </p:txBody>
      </p:sp>
      <p:sp>
        <p:nvSpPr>
          <p:cNvPr id="5" name="Content Placeholder 4"/>
          <p:cNvSpPr>
            <a:spLocks noGrp="1"/>
          </p:cNvSpPr>
          <p:nvPr>
            <p:ph idx="1"/>
          </p:nvPr>
        </p:nvSpPr>
        <p:spPr>
          <a:xfrm>
            <a:off x="457200" y="1600200"/>
            <a:ext cx="8433366" cy="4525963"/>
          </a:xfrm>
        </p:spPr>
        <p:txBody>
          <a:bodyPr>
            <a:normAutofit fontScale="92500" lnSpcReduction="20000"/>
          </a:bodyPr>
          <a:lstStyle/>
          <a:p>
            <a:r>
              <a:rPr lang="en-US" dirty="0" err="1" smtClean="0"/>
              <a:t>Overdecomposed</a:t>
            </a:r>
            <a:r>
              <a:rPr lang="en-US" dirty="0" smtClean="0"/>
              <a:t> entities: </a:t>
            </a:r>
            <a:r>
              <a:rPr lang="en-US" dirty="0" err="1" smtClean="0"/>
              <a:t>chares</a:t>
            </a:r>
            <a:endParaRPr lang="en-US" dirty="0" smtClean="0"/>
          </a:p>
          <a:p>
            <a:pPr lvl="1"/>
            <a:r>
              <a:rPr lang="en-US" dirty="0" err="1" smtClean="0"/>
              <a:t>Chares</a:t>
            </a:r>
            <a:r>
              <a:rPr lang="en-US" dirty="0" smtClean="0"/>
              <a:t> are C++ objects </a:t>
            </a:r>
          </a:p>
          <a:p>
            <a:pPr lvl="1"/>
            <a:r>
              <a:rPr lang="en-US" dirty="0" smtClean="0"/>
              <a:t>With methods designated as “entry” methods</a:t>
            </a:r>
          </a:p>
          <a:p>
            <a:pPr lvl="2"/>
            <a:r>
              <a:rPr lang="en-US" dirty="0" smtClean="0"/>
              <a:t>Which can be invoked asynchronously by remote </a:t>
            </a:r>
            <a:r>
              <a:rPr lang="en-US" dirty="0" err="1" smtClean="0"/>
              <a:t>chares</a:t>
            </a:r>
            <a:endParaRPr lang="en-US" dirty="0" smtClean="0"/>
          </a:p>
          <a:p>
            <a:pPr lvl="1"/>
            <a:r>
              <a:rPr lang="en-US" dirty="0" err="1" smtClean="0"/>
              <a:t>Chares</a:t>
            </a:r>
            <a:r>
              <a:rPr lang="en-US" dirty="0" smtClean="0"/>
              <a:t> are organized into indexed collections</a:t>
            </a:r>
          </a:p>
          <a:p>
            <a:pPr lvl="2"/>
            <a:r>
              <a:rPr lang="en-US" dirty="0" smtClean="0"/>
              <a:t>Each collection may have its own indexing scheme</a:t>
            </a:r>
          </a:p>
          <a:p>
            <a:pPr lvl="3"/>
            <a:r>
              <a:rPr lang="en-US" dirty="0" smtClean="0"/>
              <a:t>1D, ..7D </a:t>
            </a:r>
          </a:p>
          <a:p>
            <a:pPr lvl="3"/>
            <a:r>
              <a:rPr lang="en-US" dirty="0" smtClean="0"/>
              <a:t>Sparse</a:t>
            </a:r>
          </a:p>
          <a:p>
            <a:pPr lvl="3"/>
            <a:r>
              <a:rPr lang="en-US" dirty="0" err="1" smtClean="0"/>
              <a:t>Bitvector</a:t>
            </a:r>
            <a:r>
              <a:rPr lang="en-US" dirty="0" smtClean="0"/>
              <a:t> or string as an index</a:t>
            </a:r>
          </a:p>
          <a:p>
            <a:pPr lvl="1"/>
            <a:r>
              <a:rPr lang="en-US" dirty="0" err="1" smtClean="0"/>
              <a:t>Chares</a:t>
            </a:r>
            <a:r>
              <a:rPr lang="en-US" dirty="0" smtClean="0"/>
              <a:t> communicate via asynchronous method invocations</a:t>
            </a:r>
          </a:p>
          <a:p>
            <a:pPr lvl="2"/>
            <a:r>
              <a:rPr lang="en-US" dirty="0" smtClean="0"/>
              <a:t>A[</a:t>
            </a:r>
            <a:r>
              <a:rPr lang="en-US" dirty="0" err="1" smtClean="0"/>
              <a:t>i</a:t>
            </a:r>
            <a:r>
              <a:rPr lang="en-US" dirty="0" smtClean="0"/>
              <a:t>].foo(….);  A is the name of a collection, </a:t>
            </a:r>
            <a:r>
              <a:rPr lang="en-US" dirty="0" err="1"/>
              <a:t>i</a:t>
            </a:r>
            <a:r>
              <a:rPr lang="en-US" dirty="0" smtClean="0"/>
              <a:t> is the index of the particular </a:t>
            </a:r>
            <a:r>
              <a:rPr lang="en-US" dirty="0" err="1" smtClean="0"/>
              <a:t>chare</a:t>
            </a:r>
            <a:r>
              <a:rPr lang="en-US" dirty="0" smtClean="0"/>
              <a:t>.</a:t>
            </a:r>
          </a:p>
          <a:p>
            <a:pPr marL="457200" lvl="1" indent="0">
              <a:buNone/>
            </a:pPr>
            <a:endParaRPr lang="en-US" dirty="0" smtClean="0"/>
          </a:p>
          <a:p>
            <a:pPr lvl="2"/>
            <a:endParaRPr lang="en-US" dirty="0"/>
          </a:p>
        </p:txBody>
      </p:sp>
      <p:sp>
        <p:nvSpPr>
          <p:cNvPr id="2" name="Date Placeholder 1"/>
          <p:cNvSpPr>
            <a:spLocks noGrp="1"/>
          </p:cNvSpPr>
          <p:nvPr>
            <p:ph type="dt" sz="half" idx="10"/>
          </p:nvPr>
        </p:nvSpPr>
        <p:spPr/>
        <p:txBody>
          <a:bodyPr/>
          <a:lstStyle/>
          <a:p>
            <a:fld id="{9FD2C5B8-4731-E84F-9B5A-CD3F53ECE1D6}"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8</a:t>
            </a:fld>
            <a:endParaRPr lang="en-US">
              <a:solidFill>
                <a:prstClr val="black">
                  <a:tint val="75000"/>
                </a:prstClr>
              </a:solidFill>
              <a:latin typeface="Calibri"/>
            </a:endParaRPr>
          </a:p>
        </p:txBody>
      </p:sp>
    </p:spTree>
    <p:extLst>
      <p:ext uri="{BB962C8B-B14F-4D97-AF65-F5344CB8AC3E}">
        <p14:creationId xmlns:p14="http://schemas.microsoft.com/office/powerpoint/2010/main" val="680435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1570343" y="15390"/>
            <a:ext cx="5773609" cy="6706085"/>
            <a:chOff x="1570343" y="15390"/>
            <a:chExt cx="5773609" cy="6706085"/>
          </a:xfrm>
        </p:grpSpPr>
        <p:sp>
          <p:nvSpPr>
            <p:cNvPr id="253" name="Rectangle 252"/>
            <p:cNvSpPr/>
            <p:nvPr/>
          </p:nvSpPr>
          <p:spPr>
            <a:xfrm>
              <a:off x="1570343" y="144901"/>
              <a:ext cx="5773609" cy="6576574"/>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255" name="TextBox 254"/>
            <p:cNvSpPr txBox="1"/>
            <p:nvPr/>
          </p:nvSpPr>
          <p:spPr>
            <a:xfrm>
              <a:off x="3311334" y="15390"/>
              <a:ext cx="2291066" cy="369332"/>
            </a:xfrm>
            <a:prstGeom prst="rect">
              <a:avLst/>
            </a:prstGeom>
            <a:noFill/>
          </p:spPr>
          <p:txBody>
            <a:bodyPr wrap="square" rtlCol="0">
              <a:spAutoFit/>
            </a:bodyPr>
            <a:lstStyle/>
            <a:p>
              <a:pPr algn="ctr"/>
              <a:r>
                <a:rPr lang="en-US" dirty="0">
                  <a:solidFill>
                    <a:prstClr val="black"/>
                  </a:solidFill>
                  <a:latin typeface="Calibri"/>
                </a:rPr>
                <a:t>Parallel Address Space</a:t>
              </a:r>
            </a:p>
          </p:txBody>
        </p:sp>
      </p:grpSp>
      <p:grpSp>
        <p:nvGrpSpPr>
          <p:cNvPr id="49" name="Group 48"/>
          <p:cNvGrpSpPr/>
          <p:nvPr/>
        </p:nvGrpSpPr>
        <p:grpSpPr>
          <a:xfrm>
            <a:off x="4533899" y="3549649"/>
            <a:ext cx="2556934" cy="3012018"/>
            <a:chOff x="4533899" y="3549649"/>
            <a:chExt cx="2556934" cy="3012018"/>
          </a:xfrm>
        </p:grpSpPr>
        <p:sp>
          <p:nvSpPr>
            <p:cNvPr id="6" name="Rectangle 5"/>
            <p:cNvSpPr/>
            <p:nvPr/>
          </p:nvSpPr>
          <p:spPr>
            <a:xfrm>
              <a:off x="4533899" y="3549649"/>
              <a:ext cx="2556934" cy="3012018"/>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1" name="TextBox 200"/>
            <p:cNvSpPr txBox="1"/>
            <p:nvPr/>
          </p:nvSpPr>
          <p:spPr>
            <a:xfrm>
              <a:off x="4967582" y="5157947"/>
              <a:ext cx="1750483" cy="369332"/>
            </a:xfrm>
            <a:prstGeom prst="rect">
              <a:avLst/>
            </a:prstGeom>
            <a:noFill/>
          </p:spPr>
          <p:txBody>
            <a:bodyPr wrap="square" rtlCol="0">
              <a:spAutoFit/>
            </a:bodyPr>
            <a:lstStyle/>
            <a:p>
              <a:pPr algn="ctr"/>
              <a:r>
                <a:rPr lang="en-US" dirty="0">
                  <a:solidFill>
                    <a:prstClr val="black"/>
                  </a:solidFill>
                  <a:latin typeface="Calibri"/>
                </a:rPr>
                <a:t>Processor 3</a:t>
              </a:r>
            </a:p>
          </p:txBody>
        </p:sp>
      </p:grpSp>
      <p:grpSp>
        <p:nvGrpSpPr>
          <p:cNvPr id="48" name="Group 47"/>
          <p:cNvGrpSpPr/>
          <p:nvPr/>
        </p:nvGrpSpPr>
        <p:grpSpPr>
          <a:xfrm>
            <a:off x="1820333" y="3549649"/>
            <a:ext cx="2561166" cy="3012018"/>
            <a:chOff x="1820333" y="3549649"/>
            <a:chExt cx="2561166" cy="3012018"/>
          </a:xfrm>
        </p:grpSpPr>
        <p:sp>
          <p:nvSpPr>
            <p:cNvPr id="5" name="Rectangle 4"/>
            <p:cNvSpPr/>
            <p:nvPr/>
          </p:nvSpPr>
          <p:spPr>
            <a:xfrm>
              <a:off x="1820333" y="3549649"/>
              <a:ext cx="2561166" cy="3012018"/>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TextBox 15"/>
            <p:cNvSpPr txBox="1"/>
            <p:nvPr/>
          </p:nvSpPr>
          <p:spPr>
            <a:xfrm>
              <a:off x="2291291" y="5157947"/>
              <a:ext cx="1750483" cy="369332"/>
            </a:xfrm>
            <a:prstGeom prst="rect">
              <a:avLst/>
            </a:prstGeom>
            <a:noFill/>
          </p:spPr>
          <p:txBody>
            <a:bodyPr wrap="square" rtlCol="0">
              <a:spAutoFit/>
            </a:bodyPr>
            <a:lstStyle/>
            <a:p>
              <a:pPr algn="ctr"/>
              <a:r>
                <a:rPr lang="en-US" dirty="0">
                  <a:solidFill>
                    <a:prstClr val="black"/>
                  </a:solidFill>
                  <a:latin typeface="Calibri"/>
                </a:rPr>
                <a:t>Processor 2</a:t>
              </a:r>
            </a:p>
          </p:txBody>
        </p:sp>
      </p:grpSp>
      <p:grpSp>
        <p:nvGrpSpPr>
          <p:cNvPr id="47" name="Group 46"/>
          <p:cNvGrpSpPr/>
          <p:nvPr/>
        </p:nvGrpSpPr>
        <p:grpSpPr>
          <a:xfrm>
            <a:off x="4533899" y="338666"/>
            <a:ext cx="2556934" cy="3016250"/>
            <a:chOff x="4533899" y="338666"/>
            <a:chExt cx="2556934" cy="3016250"/>
          </a:xfrm>
        </p:grpSpPr>
        <p:sp>
          <p:nvSpPr>
            <p:cNvPr id="4" name="Rectangle 3"/>
            <p:cNvSpPr/>
            <p:nvPr/>
          </p:nvSpPr>
          <p:spPr>
            <a:xfrm>
              <a:off x="4533899" y="338666"/>
              <a:ext cx="2556934" cy="301625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1" name="TextBox 140"/>
            <p:cNvSpPr txBox="1"/>
            <p:nvPr/>
          </p:nvSpPr>
          <p:spPr>
            <a:xfrm>
              <a:off x="4967582" y="1872223"/>
              <a:ext cx="1750483" cy="369332"/>
            </a:xfrm>
            <a:prstGeom prst="rect">
              <a:avLst/>
            </a:prstGeom>
            <a:noFill/>
          </p:spPr>
          <p:txBody>
            <a:bodyPr wrap="square" rtlCol="0">
              <a:spAutoFit/>
            </a:bodyPr>
            <a:lstStyle/>
            <a:p>
              <a:pPr algn="ctr"/>
              <a:r>
                <a:rPr lang="en-US" dirty="0">
                  <a:solidFill>
                    <a:prstClr val="black"/>
                  </a:solidFill>
                  <a:latin typeface="Calibri"/>
                </a:rPr>
                <a:t>Processor 1</a:t>
              </a:r>
            </a:p>
          </p:txBody>
        </p:sp>
      </p:grpSp>
      <p:grpSp>
        <p:nvGrpSpPr>
          <p:cNvPr id="21" name="Group 20"/>
          <p:cNvGrpSpPr/>
          <p:nvPr/>
        </p:nvGrpSpPr>
        <p:grpSpPr>
          <a:xfrm>
            <a:off x="1820333" y="359832"/>
            <a:ext cx="2561166" cy="3016251"/>
            <a:chOff x="1820333" y="359832"/>
            <a:chExt cx="2561166" cy="3016251"/>
          </a:xfrm>
        </p:grpSpPr>
        <p:sp>
          <p:nvSpPr>
            <p:cNvPr id="3" name="Rectangle 2"/>
            <p:cNvSpPr/>
            <p:nvPr/>
          </p:nvSpPr>
          <p:spPr>
            <a:xfrm>
              <a:off x="1820333" y="359832"/>
              <a:ext cx="2561166" cy="3016251"/>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71" name="TextBox 170"/>
            <p:cNvSpPr txBox="1"/>
            <p:nvPr/>
          </p:nvSpPr>
          <p:spPr>
            <a:xfrm>
              <a:off x="2184400" y="1973509"/>
              <a:ext cx="1750483" cy="369332"/>
            </a:xfrm>
            <a:prstGeom prst="rect">
              <a:avLst/>
            </a:prstGeom>
            <a:noFill/>
          </p:spPr>
          <p:txBody>
            <a:bodyPr wrap="square" rtlCol="0">
              <a:spAutoFit/>
            </a:bodyPr>
            <a:lstStyle/>
            <a:p>
              <a:pPr algn="ctr"/>
              <a:r>
                <a:rPr lang="en-US" dirty="0">
                  <a:solidFill>
                    <a:prstClr val="black"/>
                  </a:solidFill>
                  <a:latin typeface="Calibri"/>
                </a:rPr>
                <a:t>Processor 0</a:t>
              </a:r>
            </a:p>
          </p:txBody>
        </p:sp>
      </p:grpSp>
      <p:sp>
        <p:nvSpPr>
          <p:cNvPr id="8" name="Rounded Rectangle 7"/>
          <p:cNvSpPr/>
          <p:nvPr/>
        </p:nvSpPr>
        <p:spPr>
          <a:xfrm>
            <a:off x="2248958" y="3829196"/>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2977091" y="3987946"/>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2460624" y="4212313"/>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3093507" y="4498062"/>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3808941" y="4100129"/>
            <a:ext cx="232833" cy="224367"/>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45" name="Group 44"/>
          <p:cNvGrpSpPr/>
          <p:nvPr/>
        </p:nvGrpSpPr>
        <p:grpSpPr>
          <a:xfrm>
            <a:off x="2266341" y="5622993"/>
            <a:ext cx="1775433" cy="937528"/>
            <a:chOff x="2266341" y="5622993"/>
            <a:chExt cx="1775433" cy="937528"/>
          </a:xfrm>
        </p:grpSpPr>
        <p:sp>
          <p:nvSpPr>
            <p:cNvPr id="19" name="Oval 18"/>
            <p:cNvSpPr/>
            <p:nvPr/>
          </p:nvSpPr>
          <p:spPr>
            <a:xfrm>
              <a:off x="2386541" y="5622993"/>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TextBox 17"/>
            <p:cNvSpPr txBox="1"/>
            <p:nvPr/>
          </p:nvSpPr>
          <p:spPr>
            <a:xfrm>
              <a:off x="2291291" y="5622993"/>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39" name="Group 38"/>
            <p:cNvGrpSpPr/>
            <p:nvPr/>
          </p:nvGrpSpPr>
          <p:grpSpPr>
            <a:xfrm>
              <a:off x="2311134" y="6187767"/>
              <a:ext cx="1619275" cy="126533"/>
              <a:chOff x="2163208" y="2961822"/>
              <a:chExt cx="1781582" cy="173398"/>
            </a:xfrm>
          </p:grpSpPr>
          <p:sp>
            <p:nvSpPr>
              <p:cNvPr id="23" name="Rectangle 22"/>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Rectangle 23"/>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Rectangle 24"/>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ectangle 25"/>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Rectangle 26"/>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Rectangle 27"/>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ectangle 28"/>
              <p:cNvSpPr/>
              <p:nvPr/>
            </p:nvSpPr>
            <p:spPr>
              <a:xfrm>
                <a:off x="3231439"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Rectangle 29"/>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Rectangle 30"/>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Rectangle 31"/>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ectangle 32"/>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Rectangle 33"/>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Rectangle 34"/>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Rectangle 35"/>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Rectangle 36"/>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8" name="Rectangle 37"/>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40" name="TextBox 39"/>
            <p:cNvSpPr txBox="1"/>
            <p:nvPr/>
          </p:nvSpPr>
          <p:spPr>
            <a:xfrm>
              <a:off x="2266341" y="6314300"/>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grpSp>
      <p:sp>
        <p:nvSpPr>
          <p:cNvPr id="133" name="Rounded Rectangle 132"/>
          <p:cNvSpPr/>
          <p:nvPr/>
        </p:nvSpPr>
        <p:spPr>
          <a:xfrm>
            <a:off x="4925249" y="543472"/>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5" name="Rounded Rectangle 134"/>
          <p:cNvSpPr/>
          <p:nvPr/>
        </p:nvSpPr>
        <p:spPr>
          <a:xfrm>
            <a:off x="5653382" y="702222"/>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7" name="Rounded Rectangle 136"/>
          <p:cNvSpPr/>
          <p:nvPr/>
        </p:nvSpPr>
        <p:spPr>
          <a:xfrm>
            <a:off x="4967582" y="1324522"/>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8" name="Rounded Rectangle 137"/>
          <p:cNvSpPr/>
          <p:nvPr/>
        </p:nvSpPr>
        <p:spPr>
          <a:xfrm>
            <a:off x="5769798" y="1212338"/>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20" name="Group 19"/>
          <p:cNvGrpSpPr/>
          <p:nvPr/>
        </p:nvGrpSpPr>
        <p:grpSpPr>
          <a:xfrm>
            <a:off x="2291291" y="384722"/>
            <a:ext cx="4426774" cy="4509158"/>
            <a:chOff x="2291291" y="384722"/>
            <a:chExt cx="4426774" cy="4509158"/>
          </a:xfrm>
        </p:grpSpPr>
        <p:sp>
          <p:nvSpPr>
            <p:cNvPr id="9" name="Rounded Rectangle 8"/>
            <p:cNvSpPr/>
            <p:nvPr/>
          </p:nvSpPr>
          <p:spPr>
            <a:xfrm>
              <a:off x="3576108" y="3670446"/>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ounded Rectangle 11"/>
            <p:cNvSpPr/>
            <p:nvPr/>
          </p:nvSpPr>
          <p:spPr>
            <a:xfrm>
              <a:off x="2291291" y="4610246"/>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ounded Rectangle 14"/>
            <p:cNvSpPr/>
            <p:nvPr/>
          </p:nvSpPr>
          <p:spPr>
            <a:xfrm>
              <a:off x="3808941" y="4669513"/>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4" name="Rounded Rectangle 133"/>
            <p:cNvSpPr/>
            <p:nvPr/>
          </p:nvSpPr>
          <p:spPr>
            <a:xfrm>
              <a:off x="6252399" y="384722"/>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6" name="Rounded Rectangle 135"/>
            <p:cNvSpPr/>
            <p:nvPr/>
          </p:nvSpPr>
          <p:spPr>
            <a:xfrm>
              <a:off x="5136915" y="926589"/>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9" name="Rounded Rectangle 138"/>
            <p:cNvSpPr/>
            <p:nvPr/>
          </p:nvSpPr>
          <p:spPr>
            <a:xfrm>
              <a:off x="6485232" y="814405"/>
              <a:ext cx="232833" cy="224367"/>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40" name="Rounded Rectangle 139"/>
          <p:cNvSpPr/>
          <p:nvPr/>
        </p:nvSpPr>
        <p:spPr>
          <a:xfrm>
            <a:off x="6485232" y="1383789"/>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44" name="Group 43"/>
          <p:cNvGrpSpPr/>
          <p:nvPr/>
        </p:nvGrpSpPr>
        <p:grpSpPr>
          <a:xfrm>
            <a:off x="4942632" y="2337269"/>
            <a:ext cx="1775433" cy="937528"/>
            <a:chOff x="4942632" y="2337269"/>
            <a:chExt cx="1775433" cy="937528"/>
          </a:xfrm>
        </p:grpSpPr>
        <p:sp>
          <p:nvSpPr>
            <p:cNvPr id="142" name="Oval 141"/>
            <p:cNvSpPr/>
            <p:nvPr/>
          </p:nvSpPr>
          <p:spPr>
            <a:xfrm>
              <a:off x="5062832" y="2337269"/>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41" name="Group 40"/>
            <p:cNvGrpSpPr/>
            <p:nvPr/>
          </p:nvGrpSpPr>
          <p:grpSpPr>
            <a:xfrm>
              <a:off x="4967582" y="2337269"/>
              <a:ext cx="1750483" cy="691307"/>
              <a:chOff x="4967582" y="2337269"/>
              <a:chExt cx="1750483" cy="691307"/>
            </a:xfrm>
          </p:grpSpPr>
          <p:sp>
            <p:nvSpPr>
              <p:cNvPr id="143" name="TextBox 142"/>
              <p:cNvSpPr txBox="1"/>
              <p:nvPr/>
            </p:nvSpPr>
            <p:spPr>
              <a:xfrm>
                <a:off x="4967582" y="2337269"/>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144" name="Group 143"/>
              <p:cNvGrpSpPr/>
              <p:nvPr/>
            </p:nvGrpSpPr>
            <p:grpSpPr>
              <a:xfrm>
                <a:off x="4987425" y="2902043"/>
                <a:ext cx="1619275" cy="126533"/>
                <a:chOff x="2163208" y="2961822"/>
                <a:chExt cx="1781582" cy="173398"/>
              </a:xfrm>
            </p:grpSpPr>
            <p:sp>
              <p:nvSpPr>
                <p:cNvPr id="146" name="Rectangle 145"/>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7" name="Rectangle 146"/>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8" name="Rectangle 147"/>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9" name="Rectangle 148"/>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0" name="Rectangle 149"/>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1" name="Rectangle 150"/>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2" name="Rectangle 151"/>
                <p:cNvSpPr/>
                <p:nvPr/>
              </p:nvSpPr>
              <p:spPr>
                <a:xfrm>
                  <a:off x="3231439"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3" name="Rectangle 152"/>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4" name="Rectangle 153"/>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5" name="Rectangle 154"/>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6" name="Rectangle 155"/>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7" name="Rectangle 156"/>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8" name="Rectangle 157"/>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9" name="Rectangle 158"/>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0" name="Rectangle 159"/>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1" name="Rectangle 160"/>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pSp>
        <p:sp>
          <p:nvSpPr>
            <p:cNvPr id="145" name="TextBox 144"/>
            <p:cNvSpPr txBox="1"/>
            <p:nvPr/>
          </p:nvSpPr>
          <p:spPr>
            <a:xfrm>
              <a:off x="4942632" y="3028576"/>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grpSp>
      <p:sp>
        <p:nvSpPr>
          <p:cNvPr id="163" name="Rounded Rectangle 162"/>
          <p:cNvSpPr/>
          <p:nvPr/>
        </p:nvSpPr>
        <p:spPr>
          <a:xfrm>
            <a:off x="2142067" y="644758"/>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4" name="Rounded Rectangle 163"/>
          <p:cNvSpPr/>
          <p:nvPr/>
        </p:nvSpPr>
        <p:spPr>
          <a:xfrm>
            <a:off x="3469217" y="486008"/>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5" name="Rounded Rectangle 164"/>
          <p:cNvSpPr/>
          <p:nvPr/>
        </p:nvSpPr>
        <p:spPr>
          <a:xfrm>
            <a:off x="2870200" y="803508"/>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6" name="Rounded Rectangle 165"/>
          <p:cNvSpPr/>
          <p:nvPr/>
        </p:nvSpPr>
        <p:spPr>
          <a:xfrm>
            <a:off x="2353733" y="1027875"/>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7" name="Rounded Rectangle 166"/>
          <p:cNvSpPr/>
          <p:nvPr/>
        </p:nvSpPr>
        <p:spPr>
          <a:xfrm>
            <a:off x="2184400" y="1425808"/>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8" name="Rounded Rectangle 167"/>
          <p:cNvSpPr/>
          <p:nvPr/>
        </p:nvSpPr>
        <p:spPr>
          <a:xfrm>
            <a:off x="2986616" y="1313624"/>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9" name="Rounded Rectangle 168"/>
          <p:cNvSpPr/>
          <p:nvPr/>
        </p:nvSpPr>
        <p:spPr>
          <a:xfrm>
            <a:off x="3702050" y="915691"/>
            <a:ext cx="232833" cy="224367"/>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0" name="Rounded Rectangle 169"/>
          <p:cNvSpPr/>
          <p:nvPr/>
        </p:nvSpPr>
        <p:spPr>
          <a:xfrm>
            <a:off x="3702050" y="1485075"/>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43" name="Group 42"/>
          <p:cNvGrpSpPr/>
          <p:nvPr/>
        </p:nvGrpSpPr>
        <p:grpSpPr>
          <a:xfrm>
            <a:off x="2159450" y="2438555"/>
            <a:ext cx="1775433" cy="937528"/>
            <a:chOff x="2159450" y="2438555"/>
            <a:chExt cx="1775433" cy="937528"/>
          </a:xfrm>
        </p:grpSpPr>
        <p:sp>
          <p:nvSpPr>
            <p:cNvPr id="172" name="Oval 171"/>
            <p:cNvSpPr/>
            <p:nvPr/>
          </p:nvSpPr>
          <p:spPr>
            <a:xfrm>
              <a:off x="2279650" y="2438555"/>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3" name="TextBox 172"/>
            <p:cNvSpPr txBox="1"/>
            <p:nvPr/>
          </p:nvSpPr>
          <p:spPr>
            <a:xfrm>
              <a:off x="2184400" y="2438555"/>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grpSp>
          <p:nvGrpSpPr>
            <p:cNvPr id="174" name="Group 173"/>
            <p:cNvGrpSpPr/>
            <p:nvPr/>
          </p:nvGrpSpPr>
          <p:grpSpPr>
            <a:xfrm>
              <a:off x="2204243" y="3003329"/>
              <a:ext cx="1619275" cy="126533"/>
              <a:chOff x="2163208" y="2961822"/>
              <a:chExt cx="1781582" cy="173398"/>
            </a:xfrm>
          </p:grpSpPr>
          <p:sp>
            <p:nvSpPr>
              <p:cNvPr id="176" name="Rectangle 175"/>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7" name="Rectangle 176"/>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8" name="Rectangle 177"/>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9" name="Rectangle 178"/>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0" name="Rectangle 179"/>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1" name="Rectangle 180"/>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2" name="Rectangle 181"/>
              <p:cNvSpPr/>
              <p:nvPr/>
            </p:nvSpPr>
            <p:spPr>
              <a:xfrm>
                <a:off x="3231439" y="2961822"/>
                <a:ext cx="118583" cy="173398"/>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3" name="Rectangle 182"/>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4" name="Rectangle 183"/>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5" name="Rectangle 184"/>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6" name="Rectangle 185"/>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7" name="Rectangle 186"/>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8" name="Rectangle 187"/>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9" name="Rectangle 188"/>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0" name="Rectangle 189"/>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1" name="Rectangle 190"/>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75" name="TextBox 174"/>
            <p:cNvSpPr txBox="1"/>
            <p:nvPr/>
          </p:nvSpPr>
          <p:spPr>
            <a:xfrm>
              <a:off x="2159450" y="3129862"/>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grpSp>
      <p:sp>
        <p:nvSpPr>
          <p:cNvPr id="193" name="Rounded Rectangle 192"/>
          <p:cNvSpPr/>
          <p:nvPr/>
        </p:nvSpPr>
        <p:spPr>
          <a:xfrm>
            <a:off x="4925249" y="3829196"/>
            <a:ext cx="232833" cy="224367"/>
          </a:xfrm>
          <a:prstGeom prst="roundRect">
            <a:avLst/>
          </a:prstGeom>
          <a:solidFill>
            <a:schemeClr val="accent3">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4" name="Rounded Rectangle 193"/>
          <p:cNvSpPr/>
          <p:nvPr/>
        </p:nvSpPr>
        <p:spPr>
          <a:xfrm>
            <a:off x="6252399" y="3670446"/>
            <a:ext cx="232833" cy="224367"/>
          </a:xfrm>
          <a:prstGeom prst="roundRect">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5" name="Rounded Rectangle 194"/>
          <p:cNvSpPr/>
          <p:nvPr/>
        </p:nvSpPr>
        <p:spPr>
          <a:xfrm>
            <a:off x="5653382" y="3987946"/>
            <a:ext cx="232833" cy="224367"/>
          </a:xfrm>
          <a:prstGeom prst="round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6" name="Rounded Rectangle 195"/>
          <p:cNvSpPr/>
          <p:nvPr/>
        </p:nvSpPr>
        <p:spPr>
          <a:xfrm>
            <a:off x="5136915" y="4212313"/>
            <a:ext cx="232833" cy="224367"/>
          </a:xfrm>
          <a:prstGeom prst="roundRect">
            <a:avLst/>
          </a:prstGeom>
          <a:solidFill>
            <a:srgbClr val="FF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7" name="Rounded Rectangle 196"/>
          <p:cNvSpPr/>
          <p:nvPr/>
        </p:nvSpPr>
        <p:spPr>
          <a:xfrm>
            <a:off x="4967582" y="4610246"/>
            <a:ext cx="232833" cy="224367"/>
          </a:xfrm>
          <a:prstGeom prst="round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8" name="Rounded Rectangle 197"/>
          <p:cNvSpPr/>
          <p:nvPr/>
        </p:nvSpPr>
        <p:spPr>
          <a:xfrm>
            <a:off x="5769798" y="4498062"/>
            <a:ext cx="232833" cy="224367"/>
          </a:xfrm>
          <a:prstGeom prst="round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9" name="Rounded Rectangle 198"/>
          <p:cNvSpPr/>
          <p:nvPr/>
        </p:nvSpPr>
        <p:spPr>
          <a:xfrm>
            <a:off x="6485232" y="4100129"/>
            <a:ext cx="232833" cy="224367"/>
          </a:xfrm>
          <a:prstGeom prst="roundRect">
            <a:avLst/>
          </a:prstGeom>
          <a:solidFill>
            <a:srgbClr val="FF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0" name="Rounded Rectangle 199"/>
          <p:cNvSpPr/>
          <p:nvPr/>
        </p:nvSpPr>
        <p:spPr>
          <a:xfrm>
            <a:off x="6485232" y="4669513"/>
            <a:ext cx="232833" cy="224367"/>
          </a:xfrm>
          <a:prstGeom prst="round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50" name="Group 49"/>
          <p:cNvGrpSpPr/>
          <p:nvPr/>
        </p:nvGrpSpPr>
        <p:grpSpPr>
          <a:xfrm>
            <a:off x="4942632" y="5622993"/>
            <a:ext cx="1775433" cy="937528"/>
            <a:chOff x="4942632" y="5622993"/>
            <a:chExt cx="1775433" cy="937528"/>
          </a:xfrm>
        </p:grpSpPr>
        <p:grpSp>
          <p:nvGrpSpPr>
            <p:cNvPr id="204" name="Group 203"/>
            <p:cNvGrpSpPr/>
            <p:nvPr/>
          </p:nvGrpSpPr>
          <p:grpSpPr>
            <a:xfrm>
              <a:off x="4987425" y="6187767"/>
              <a:ext cx="1619275" cy="126533"/>
              <a:chOff x="2163208" y="2961822"/>
              <a:chExt cx="1781582" cy="173398"/>
            </a:xfrm>
          </p:grpSpPr>
          <p:sp>
            <p:nvSpPr>
              <p:cNvPr id="206" name="Rectangle 205"/>
              <p:cNvSpPr/>
              <p:nvPr/>
            </p:nvSpPr>
            <p:spPr>
              <a:xfrm>
                <a:off x="2189308" y="2961822"/>
                <a:ext cx="1755482"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7" name="Rectangle 206"/>
              <p:cNvSpPr/>
              <p:nvPr/>
            </p:nvSpPr>
            <p:spPr>
              <a:xfrm>
                <a:off x="3826207" y="2961822"/>
                <a:ext cx="118583" cy="1733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8" name="Rectangle 207"/>
              <p:cNvSpPr/>
              <p:nvPr/>
            </p:nvSpPr>
            <p:spPr>
              <a:xfrm>
                <a:off x="3707624" y="2961822"/>
                <a:ext cx="118583" cy="17339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9" name="Rectangle 208"/>
              <p:cNvSpPr/>
              <p:nvPr/>
            </p:nvSpPr>
            <p:spPr>
              <a:xfrm>
                <a:off x="3589041" y="2961822"/>
                <a:ext cx="118583" cy="173398"/>
              </a:xfrm>
              <a:prstGeom prst="rect">
                <a:avLst/>
              </a:prstGeom>
              <a:solidFill>
                <a:srgbClr val="FF00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0" name="Rectangle 209"/>
              <p:cNvSpPr/>
              <p:nvPr/>
            </p:nvSpPr>
            <p:spPr>
              <a:xfrm>
                <a:off x="3470458" y="2961822"/>
                <a:ext cx="118583" cy="17339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1" name="Rectangle 210"/>
              <p:cNvSpPr/>
              <p:nvPr/>
            </p:nvSpPr>
            <p:spPr>
              <a:xfrm>
                <a:off x="3350022" y="2961822"/>
                <a:ext cx="118583" cy="173398"/>
              </a:xfrm>
              <a:prstGeom prst="rect">
                <a:avLst/>
              </a:prstGeom>
              <a:solidFill>
                <a:srgbClr val="FF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2" name="Rectangle 211"/>
              <p:cNvSpPr/>
              <p:nvPr/>
            </p:nvSpPr>
            <p:spPr>
              <a:xfrm>
                <a:off x="3231439" y="2961822"/>
                <a:ext cx="118583" cy="173398"/>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3" name="Rectangle 212"/>
              <p:cNvSpPr/>
              <p:nvPr/>
            </p:nvSpPr>
            <p:spPr>
              <a:xfrm>
                <a:off x="3112856"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4" name="Rectangle 213"/>
              <p:cNvSpPr/>
              <p:nvPr/>
            </p:nvSpPr>
            <p:spPr>
              <a:xfrm>
                <a:off x="2994273"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5" name="Rectangle 214"/>
              <p:cNvSpPr/>
              <p:nvPr/>
            </p:nvSpPr>
            <p:spPr>
              <a:xfrm>
                <a:off x="2875690"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6" name="Rectangle 215"/>
              <p:cNvSpPr/>
              <p:nvPr/>
            </p:nvSpPr>
            <p:spPr>
              <a:xfrm>
                <a:off x="2757107"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7" name="Rectangle 216"/>
              <p:cNvSpPr/>
              <p:nvPr/>
            </p:nvSpPr>
            <p:spPr>
              <a:xfrm>
                <a:off x="263852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8" name="Rectangle 217"/>
              <p:cNvSpPr/>
              <p:nvPr/>
            </p:nvSpPr>
            <p:spPr>
              <a:xfrm>
                <a:off x="2523614"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9" name="Rectangle 218"/>
              <p:cNvSpPr/>
              <p:nvPr/>
            </p:nvSpPr>
            <p:spPr>
              <a:xfrm>
                <a:off x="240534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0" name="Rectangle 219"/>
              <p:cNvSpPr/>
              <p:nvPr/>
            </p:nvSpPr>
            <p:spPr>
              <a:xfrm>
                <a:off x="2284912"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1" name="Rectangle 220"/>
              <p:cNvSpPr/>
              <p:nvPr/>
            </p:nvSpPr>
            <p:spPr>
              <a:xfrm>
                <a:off x="2163208" y="2961822"/>
                <a:ext cx="118583" cy="17339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202" name="Oval 201"/>
            <p:cNvSpPr/>
            <p:nvPr/>
          </p:nvSpPr>
          <p:spPr>
            <a:xfrm>
              <a:off x="5062832" y="5622993"/>
              <a:ext cx="1555750" cy="4287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3" name="TextBox 202"/>
            <p:cNvSpPr txBox="1"/>
            <p:nvPr/>
          </p:nvSpPr>
          <p:spPr>
            <a:xfrm>
              <a:off x="4967582" y="5622993"/>
              <a:ext cx="1750483" cy="338554"/>
            </a:xfrm>
            <a:prstGeom prst="rect">
              <a:avLst/>
            </a:prstGeom>
            <a:noFill/>
          </p:spPr>
          <p:txBody>
            <a:bodyPr wrap="square" rtlCol="0">
              <a:spAutoFit/>
            </a:bodyPr>
            <a:lstStyle/>
            <a:p>
              <a:pPr algn="ctr"/>
              <a:r>
                <a:rPr lang="en-US" sz="1600" dirty="0">
                  <a:solidFill>
                    <a:prstClr val="black"/>
                  </a:solidFill>
                  <a:latin typeface="Calibri"/>
                </a:rPr>
                <a:t>Scheduler</a:t>
              </a:r>
              <a:endParaRPr lang="en-US" dirty="0">
                <a:solidFill>
                  <a:prstClr val="black"/>
                </a:solidFill>
                <a:latin typeface="Calibri"/>
              </a:endParaRPr>
            </a:p>
          </p:txBody>
        </p:sp>
        <p:sp>
          <p:nvSpPr>
            <p:cNvPr id="205" name="TextBox 204"/>
            <p:cNvSpPr txBox="1"/>
            <p:nvPr/>
          </p:nvSpPr>
          <p:spPr>
            <a:xfrm>
              <a:off x="4942632" y="6314300"/>
              <a:ext cx="1654331" cy="246221"/>
            </a:xfrm>
            <a:prstGeom prst="rect">
              <a:avLst/>
            </a:prstGeom>
            <a:noFill/>
          </p:spPr>
          <p:txBody>
            <a:bodyPr wrap="square" rtlCol="0">
              <a:spAutoFit/>
            </a:bodyPr>
            <a:lstStyle/>
            <a:p>
              <a:pPr algn="ctr"/>
              <a:r>
                <a:rPr lang="en-US" sz="1000" dirty="0">
                  <a:solidFill>
                    <a:prstClr val="black"/>
                  </a:solidFill>
                  <a:latin typeface="Calibri"/>
                </a:rPr>
                <a:t>Message Queue</a:t>
              </a:r>
            </a:p>
          </p:txBody>
        </p:sp>
      </p:grpSp>
      <p:sp>
        <p:nvSpPr>
          <p:cNvPr id="2" name="Date Placeholder 1"/>
          <p:cNvSpPr>
            <a:spLocks noGrp="1"/>
          </p:cNvSpPr>
          <p:nvPr>
            <p:ph type="dt" sz="half" idx="10"/>
          </p:nvPr>
        </p:nvSpPr>
        <p:spPr/>
        <p:txBody>
          <a:bodyPr/>
          <a:lstStyle/>
          <a:p>
            <a:fld id="{C8BA8206-B626-4845-B7C6-2D424B6283AC}" type="datetime1">
              <a:rPr lang="en-US" smtClean="0">
                <a:solidFill>
                  <a:prstClr val="black">
                    <a:tint val="75000"/>
                  </a:prstClr>
                </a:solidFill>
                <a:latin typeface="Calibri"/>
              </a:rPr>
              <a:pPr/>
              <a:t>8/23/16</a:t>
            </a:fld>
            <a:endParaRPr lang="en-US">
              <a:solidFill>
                <a:prstClr val="black">
                  <a:tint val="75000"/>
                </a:prstClr>
              </a:solidFill>
              <a:latin typeface="Calibri"/>
            </a:endParaRPr>
          </a:p>
        </p:txBody>
      </p:sp>
      <p:sp>
        <p:nvSpPr>
          <p:cNvPr id="17" name="Slide Number Placeholder 16"/>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9</a:t>
            </a:fld>
            <a:endParaRPr lang="en-US">
              <a:solidFill>
                <a:prstClr val="black">
                  <a:tint val="75000"/>
                </a:prstClr>
              </a:solidFill>
              <a:latin typeface="Calibri"/>
            </a:endParaRPr>
          </a:p>
        </p:txBody>
      </p:sp>
      <p:grpSp>
        <p:nvGrpSpPr>
          <p:cNvPr id="51" name="Group 50"/>
          <p:cNvGrpSpPr/>
          <p:nvPr/>
        </p:nvGrpSpPr>
        <p:grpSpPr>
          <a:xfrm>
            <a:off x="457200" y="612546"/>
            <a:ext cx="998009" cy="1330112"/>
            <a:chOff x="447672" y="559178"/>
            <a:chExt cx="998009" cy="1330112"/>
          </a:xfrm>
        </p:grpSpPr>
        <p:sp>
          <p:nvSpPr>
            <p:cNvPr id="222" name="Rounded Rectangle 221"/>
            <p:cNvSpPr/>
            <p:nvPr/>
          </p:nvSpPr>
          <p:spPr>
            <a:xfrm>
              <a:off x="457200" y="710375"/>
              <a:ext cx="232833" cy="224367"/>
            </a:xfrm>
            <a:prstGeom prst="round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3" name="Rounded Rectangle 222"/>
            <p:cNvSpPr/>
            <p:nvPr/>
          </p:nvSpPr>
          <p:spPr>
            <a:xfrm>
              <a:off x="1096432" y="559178"/>
              <a:ext cx="232833" cy="224367"/>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4" name="Rounded Rectangle 223"/>
            <p:cNvSpPr/>
            <p:nvPr/>
          </p:nvSpPr>
          <p:spPr>
            <a:xfrm>
              <a:off x="573616" y="1104157"/>
              <a:ext cx="232833" cy="224367"/>
            </a:xfrm>
            <a:prstGeom prst="roundRect">
              <a:avLst/>
            </a:prstGeom>
            <a:solidFill>
              <a:schemeClr val="accent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5" name="Rounded Rectangle 224"/>
            <p:cNvSpPr/>
            <p:nvPr/>
          </p:nvSpPr>
          <p:spPr>
            <a:xfrm>
              <a:off x="1212848" y="1664923"/>
              <a:ext cx="232833" cy="224367"/>
            </a:xfrm>
            <a:prstGeom prst="roundRect">
              <a:avLst/>
            </a:prstGeom>
            <a:solidFill>
              <a:schemeClr val="accent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6" name="Rounded Rectangle 225"/>
            <p:cNvSpPr/>
            <p:nvPr/>
          </p:nvSpPr>
          <p:spPr>
            <a:xfrm>
              <a:off x="1034157" y="1280313"/>
              <a:ext cx="232833" cy="224367"/>
            </a:xfrm>
            <a:prstGeom prst="round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7" name="Rounded Rectangle 226"/>
            <p:cNvSpPr/>
            <p:nvPr/>
          </p:nvSpPr>
          <p:spPr>
            <a:xfrm>
              <a:off x="447672" y="1485075"/>
              <a:ext cx="232833" cy="224367"/>
            </a:xfrm>
            <a:prstGeom prst="round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pSp>
        <p:nvGrpSpPr>
          <p:cNvPr id="228" name="Group 227"/>
          <p:cNvGrpSpPr/>
          <p:nvPr/>
        </p:nvGrpSpPr>
        <p:grpSpPr>
          <a:xfrm>
            <a:off x="7688791" y="547282"/>
            <a:ext cx="998009" cy="1330112"/>
            <a:chOff x="447672" y="559178"/>
            <a:chExt cx="998009" cy="1330112"/>
          </a:xfrm>
        </p:grpSpPr>
        <p:sp>
          <p:nvSpPr>
            <p:cNvPr id="229" name="Rounded Rectangle 228"/>
            <p:cNvSpPr/>
            <p:nvPr/>
          </p:nvSpPr>
          <p:spPr>
            <a:xfrm>
              <a:off x="457200" y="710375"/>
              <a:ext cx="232833" cy="224367"/>
            </a:xfrm>
            <a:prstGeom prst="round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0" name="Rounded Rectangle 229"/>
            <p:cNvSpPr/>
            <p:nvPr/>
          </p:nvSpPr>
          <p:spPr>
            <a:xfrm>
              <a:off x="1096432" y="559178"/>
              <a:ext cx="232833" cy="224367"/>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1" name="Rounded Rectangle 230"/>
            <p:cNvSpPr/>
            <p:nvPr/>
          </p:nvSpPr>
          <p:spPr>
            <a:xfrm>
              <a:off x="573616" y="1104157"/>
              <a:ext cx="232833" cy="224367"/>
            </a:xfrm>
            <a:prstGeom prst="roundRect">
              <a:avLst/>
            </a:prstGeom>
            <a:solidFill>
              <a:schemeClr val="accent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2" name="Rounded Rectangle 231"/>
            <p:cNvSpPr/>
            <p:nvPr/>
          </p:nvSpPr>
          <p:spPr>
            <a:xfrm>
              <a:off x="1212848" y="1664923"/>
              <a:ext cx="232833" cy="224367"/>
            </a:xfrm>
            <a:prstGeom prst="roundRect">
              <a:avLst/>
            </a:prstGeom>
            <a:solidFill>
              <a:schemeClr val="accent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3" name="Rounded Rectangle 232"/>
            <p:cNvSpPr/>
            <p:nvPr/>
          </p:nvSpPr>
          <p:spPr>
            <a:xfrm>
              <a:off x="1034157" y="1280313"/>
              <a:ext cx="232833" cy="224367"/>
            </a:xfrm>
            <a:prstGeom prst="round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4" name="Rounded Rectangle 233"/>
            <p:cNvSpPr/>
            <p:nvPr/>
          </p:nvSpPr>
          <p:spPr>
            <a:xfrm>
              <a:off x="447672" y="1485075"/>
              <a:ext cx="232833" cy="224367"/>
            </a:xfrm>
            <a:prstGeom prst="round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pSp>
        <p:nvGrpSpPr>
          <p:cNvPr id="235" name="Group 234"/>
          <p:cNvGrpSpPr/>
          <p:nvPr/>
        </p:nvGrpSpPr>
        <p:grpSpPr>
          <a:xfrm>
            <a:off x="544680" y="3774736"/>
            <a:ext cx="998009" cy="1330112"/>
            <a:chOff x="447672" y="559178"/>
            <a:chExt cx="998009" cy="1330112"/>
          </a:xfrm>
        </p:grpSpPr>
        <p:sp>
          <p:nvSpPr>
            <p:cNvPr id="236" name="Rounded Rectangle 235"/>
            <p:cNvSpPr/>
            <p:nvPr/>
          </p:nvSpPr>
          <p:spPr>
            <a:xfrm>
              <a:off x="457200" y="710375"/>
              <a:ext cx="232833" cy="224367"/>
            </a:xfrm>
            <a:prstGeom prst="round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7" name="Rounded Rectangle 236"/>
            <p:cNvSpPr/>
            <p:nvPr/>
          </p:nvSpPr>
          <p:spPr>
            <a:xfrm>
              <a:off x="1096432" y="559178"/>
              <a:ext cx="232833" cy="224367"/>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8" name="Rounded Rectangle 237"/>
            <p:cNvSpPr/>
            <p:nvPr/>
          </p:nvSpPr>
          <p:spPr>
            <a:xfrm>
              <a:off x="573616" y="1104157"/>
              <a:ext cx="232833" cy="224367"/>
            </a:xfrm>
            <a:prstGeom prst="roundRect">
              <a:avLst/>
            </a:prstGeom>
            <a:solidFill>
              <a:schemeClr val="accent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9" name="Rounded Rectangle 238"/>
            <p:cNvSpPr/>
            <p:nvPr/>
          </p:nvSpPr>
          <p:spPr>
            <a:xfrm>
              <a:off x="1212848" y="1664923"/>
              <a:ext cx="232833" cy="224367"/>
            </a:xfrm>
            <a:prstGeom prst="roundRect">
              <a:avLst/>
            </a:prstGeom>
            <a:solidFill>
              <a:schemeClr val="accent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0" name="Rounded Rectangle 239"/>
            <p:cNvSpPr/>
            <p:nvPr/>
          </p:nvSpPr>
          <p:spPr>
            <a:xfrm>
              <a:off x="1034157" y="1280313"/>
              <a:ext cx="232833" cy="224367"/>
            </a:xfrm>
            <a:prstGeom prst="round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1" name="Rounded Rectangle 240"/>
            <p:cNvSpPr/>
            <p:nvPr/>
          </p:nvSpPr>
          <p:spPr>
            <a:xfrm>
              <a:off x="447672" y="1485075"/>
              <a:ext cx="232833" cy="224367"/>
            </a:xfrm>
            <a:prstGeom prst="round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pSp>
        <p:nvGrpSpPr>
          <p:cNvPr id="242" name="Group 241"/>
          <p:cNvGrpSpPr/>
          <p:nvPr/>
        </p:nvGrpSpPr>
        <p:grpSpPr>
          <a:xfrm>
            <a:off x="7688791" y="3833006"/>
            <a:ext cx="998009" cy="1330112"/>
            <a:chOff x="447672" y="559178"/>
            <a:chExt cx="998009" cy="1330112"/>
          </a:xfrm>
        </p:grpSpPr>
        <p:sp>
          <p:nvSpPr>
            <p:cNvPr id="243" name="Rounded Rectangle 242"/>
            <p:cNvSpPr/>
            <p:nvPr/>
          </p:nvSpPr>
          <p:spPr>
            <a:xfrm>
              <a:off x="457200" y="710375"/>
              <a:ext cx="232833" cy="224367"/>
            </a:xfrm>
            <a:prstGeom prst="round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4" name="Rounded Rectangle 243"/>
            <p:cNvSpPr/>
            <p:nvPr/>
          </p:nvSpPr>
          <p:spPr>
            <a:xfrm>
              <a:off x="1096432" y="559178"/>
              <a:ext cx="232833" cy="224367"/>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5" name="Rounded Rectangle 244"/>
            <p:cNvSpPr/>
            <p:nvPr/>
          </p:nvSpPr>
          <p:spPr>
            <a:xfrm>
              <a:off x="573616" y="1104157"/>
              <a:ext cx="232833" cy="224367"/>
            </a:xfrm>
            <a:prstGeom prst="roundRect">
              <a:avLst/>
            </a:prstGeom>
            <a:solidFill>
              <a:schemeClr val="accent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6" name="Rounded Rectangle 245"/>
            <p:cNvSpPr/>
            <p:nvPr/>
          </p:nvSpPr>
          <p:spPr>
            <a:xfrm>
              <a:off x="1212848" y="1664923"/>
              <a:ext cx="232833" cy="224367"/>
            </a:xfrm>
            <a:prstGeom prst="roundRect">
              <a:avLst/>
            </a:prstGeom>
            <a:solidFill>
              <a:schemeClr val="accent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7" name="Rounded Rectangle 246"/>
            <p:cNvSpPr/>
            <p:nvPr/>
          </p:nvSpPr>
          <p:spPr>
            <a:xfrm>
              <a:off x="1034157" y="1280313"/>
              <a:ext cx="232833" cy="224367"/>
            </a:xfrm>
            <a:prstGeom prst="round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8" name="Rounded Rectangle 247"/>
            <p:cNvSpPr/>
            <p:nvPr/>
          </p:nvSpPr>
          <p:spPr>
            <a:xfrm>
              <a:off x="447672" y="1485075"/>
              <a:ext cx="232833" cy="224367"/>
            </a:xfrm>
            <a:prstGeom prst="round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pSp>
        <p:nvGrpSpPr>
          <p:cNvPr id="257" name="Group 256"/>
          <p:cNvGrpSpPr/>
          <p:nvPr/>
        </p:nvGrpSpPr>
        <p:grpSpPr>
          <a:xfrm>
            <a:off x="690033" y="598192"/>
            <a:ext cx="3012017" cy="1232283"/>
            <a:chOff x="690033" y="598192"/>
            <a:chExt cx="3012017" cy="1232283"/>
          </a:xfrm>
        </p:grpSpPr>
        <p:cxnSp>
          <p:nvCxnSpPr>
            <p:cNvPr id="56" name="Straight Connector 55"/>
            <p:cNvCxnSpPr>
              <a:stCxn id="222" idx="3"/>
              <a:endCxn id="163" idx="1"/>
            </p:cNvCxnSpPr>
            <p:nvPr/>
          </p:nvCxnSpPr>
          <p:spPr>
            <a:xfrm flipV="1">
              <a:off x="699561" y="756942"/>
              <a:ext cx="1442506" cy="118985"/>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223" idx="3"/>
              <a:endCxn id="164" idx="1"/>
            </p:cNvCxnSpPr>
            <p:nvPr/>
          </p:nvCxnSpPr>
          <p:spPr>
            <a:xfrm flipV="1">
              <a:off x="1338793" y="598192"/>
              <a:ext cx="2130424" cy="126538"/>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224" idx="3"/>
              <a:endCxn id="166" idx="1"/>
            </p:cNvCxnSpPr>
            <p:nvPr/>
          </p:nvCxnSpPr>
          <p:spPr>
            <a:xfrm flipV="1">
              <a:off x="815977" y="1140059"/>
              <a:ext cx="1537756" cy="129650"/>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27" idx="3"/>
              <a:endCxn id="167" idx="1"/>
            </p:cNvCxnSpPr>
            <p:nvPr/>
          </p:nvCxnSpPr>
          <p:spPr>
            <a:xfrm flipV="1">
              <a:off x="690033" y="1537992"/>
              <a:ext cx="1494367" cy="112635"/>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26" idx="3"/>
              <a:endCxn id="168" idx="1"/>
            </p:cNvCxnSpPr>
            <p:nvPr/>
          </p:nvCxnSpPr>
          <p:spPr>
            <a:xfrm flipV="1">
              <a:off x="1276518" y="1425808"/>
              <a:ext cx="1710098" cy="20057"/>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225" idx="3"/>
              <a:endCxn id="170" idx="1"/>
            </p:cNvCxnSpPr>
            <p:nvPr/>
          </p:nvCxnSpPr>
          <p:spPr>
            <a:xfrm flipV="1">
              <a:off x="1455209" y="1597259"/>
              <a:ext cx="2246841" cy="233216"/>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79" name="Group 278"/>
          <p:cNvGrpSpPr/>
          <p:nvPr/>
        </p:nvGrpSpPr>
        <p:grpSpPr>
          <a:xfrm>
            <a:off x="5200415" y="496906"/>
            <a:ext cx="3253552" cy="1268305"/>
            <a:chOff x="5200415" y="496906"/>
            <a:chExt cx="3253552" cy="1268305"/>
          </a:xfrm>
        </p:grpSpPr>
        <p:cxnSp>
          <p:nvCxnSpPr>
            <p:cNvPr id="262" name="Straight Connector 261"/>
            <p:cNvCxnSpPr>
              <a:stCxn id="233" idx="1"/>
              <a:endCxn id="138" idx="3"/>
            </p:cNvCxnSpPr>
            <p:nvPr/>
          </p:nvCxnSpPr>
          <p:spPr>
            <a:xfrm flipH="1" flipV="1">
              <a:off x="6002631" y="1324522"/>
              <a:ext cx="2272645" cy="56079"/>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a:stCxn id="229" idx="1"/>
              <a:endCxn id="139" idx="3"/>
            </p:cNvCxnSpPr>
            <p:nvPr/>
          </p:nvCxnSpPr>
          <p:spPr>
            <a:xfrm flipH="1">
              <a:off x="6718065" y="810663"/>
              <a:ext cx="980254" cy="115926"/>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a:stCxn id="230" idx="1"/>
              <a:endCxn id="134" idx="3"/>
            </p:cNvCxnSpPr>
            <p:nvPr/>
          </p:nvCxnSpPr>
          <p:spPr>
            <a:xfrm flipH="1" flipV="1">
              <a:off x="6485232" y="496906"/>
              <a:ext cx="1852319" cy="162560"/>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p:cNvCxnSpPr>
              <a:stCxn id="231" idx="1"/>
              <a:endCxn id="136" idx="3"/>
            </p:cNvCxnSpPr>
            <p:nvPr/>
          </p:nvCxnSpPr>
          <p:spPr>
            <a:xfrm flipH="1" flipV="1">
              <a:off x="5369748" y="1038773"/>
              <a:ext cx="2444987" cy="165672"/>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a:stCxn id="234" idx="1"/>
              <a:endCxn id="140" idx="3"/>
            </p:cNvCxnSpPr>
            <p:nvPr/>
          </p:nvCxnSpPr>
          <p:spPr>
            <a:xfrm flipH="1" flipV="1">
              <a:off x="6718065" y="1495973"/>
              <a:ext cx="970726" cy="89390"/>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32" idx="1"/>
              <a:endCxn id="137" idx="3"/>
            </p:cNvCxnSpPr>
            <p:nvPr/>
          </p:nvCxnSpPr>
          <p:spPr>
            <a:xfrm flipH="1" flipV="1">
              <a:off x="5200415" y="1436706"/>
              <a:ext cx="3253552" cy="328505"/>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grpSp>
      <p:grpSp>
        <p:nvGrpSpPr>
          <p:cNvPr id="282" name="Group 281"/>
          <p:cNvGrpSpPr/>
          <p:nvPr/>
        </p:nvGrpSpPr>
        <p:grpSpPr>
          <a:xfrm>
            <a:off x="785282" y="3763208"/>
            <a:ext cx="3012017" cy="1232283"/>
            <a:chOff x="690033" y="598192"/>
            <a:chExt cx="3012017" cy="1232283"/>
          </a:xfrm>
        </p:grpSpPr>
        <p:cxnSp>
          <p:nvCxnSpPr>
            <p:cNvPr id="283" name="Straight Connector 282"/>
            <p:cNvCxnSpPr/>
            <p:nvPr/>
          </p:nvCxnSpPr>
          <p:spPr>
            <a:xfrm flipV="1">
              <a:off x="699561" y="756942"/>
              <a:ext cx="1442506" cy="118985"/>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flipV="1">
              <a:off x="1338793" y="598192"/>
              <a:ext cx="2130424" cy="126538"/>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flipV="1">
              <a:off x="815977" y="1140059"/>
              <a:ext cx="1537756" cy="129650"/>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V="1">
              <a:off x="690033" y="1537992"/>
              <a:ext cx="1494367" cy="112635"/>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flipV="1">
              <a:off x="1276518" y="1425808"/>
              <a:ext cx="1710098" cy="20057"/>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1455209" y="1597259"/>
              <a:ext cx="2246841" cy="233216"/>
            </a:xfrm>
            <a:prstGeom prst="line">
              <a:avLst/>
            </a:prstGeom>
            <a:ln w="12700">
              <a:solidFill>
                <a:schemeClr val="bg2"/>
              </a:solidFill>
              <a:tailEnd type="none"/>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89" name="Group 288"/>
          <p:cNvGrpSpPr/>
          <p:nvPr/>
        </p:nvGrpSpPr>
        <p:grpSpPr>
          <a:xfrm>
            <a:off x="5200415" y="3785152"/>
            <a:ext cx="3253552" cy="1268305"/>
            <a:chOff x="5200415" y="496906"/>
            <a:chExt cx="3253552" cy="1268305"/>
          </a:xfrm>
        </p:grpSpPr>
        <p:cxnSp>
          <p:nvCxnSpPr>
            <p:cNvPr id="290" name="Straight Connector 289"/>
            <p:cNvCxnSpPr/>
            <p:nvPr/>
          </p:nvCxnSpPr>
          <p:spPr>
            <a:xfrm flipH="1" flipV="1">
              <a:off x="6002631" y="1324522"/>
              <a:ext cx="2272645" cy="56079"/>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flipH="1">
              <a:off x="6718065" y="810663"/>
              <a:ext cx="980254" cy="115926"/>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flipH="1" flipV="1">
              <a:off x="6485232" y="496906"/>
              <a:ext cx="1852319" cy="162560"/>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flipH="1" flipV="1">
              <a:off x="5369748" y="1038773"/>
              <a:ext cx="2444987" cy="165672"/>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flipH="1" flipV="1">
              <a:off x="6718065" y="1495973"/>
              <a:ext cx="970726" cy="89390"/>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flipH="1" flipV="1">
              <a:off x="5200415" y="1436706"/>
              <a:ext cx="3253552" cy="328505"/>
            </a:xfrm>
            <a:prstGeom prst="line">
              <a:avLst/>
            </a:prstGeom>
            <a:ln w="12700">
              <a:solidFill>
                <a:schemeClr val="bg2"/>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22703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51"/>
                                        </p:tgtEl>
                                        <p:attrNameLst>
                                          <p:attrName>style.opacity</p:attrName>
                                        </p:attrNameLst>
                                      </p:cBhvr>
                                      <p:to>
                                        <p:strVal val="0.5"/>
                                      </p:to>
                                    </p:set>
                                    <p:animEffect filter="image" prLst="opacity: 0.5">
                                      <p:cBhvr rctx="IE">
                                        <p:cTn id="21" dur="indefinite"/>
                                        <p:tgtEl>
                                          <p:spTgt spid="51"/>
                                        </p:tgtEl>
                                      </p:cBhvr>
                                    </p:animEffect>
                                  </p:childTnLst>
                                </p:cTn>
                              </p:par>
                              <p:par>
                                <p:cTn id="22" presetID="9" presetClass="emph" presetSubtype="0" nodeType="withEffect">
                                  <p:stCondLst>
                                    <p:cond delay="0"/>
                                  </p:stCondLst>
                                  <p:childTnLst>
                                    <p:set>
                                      <p:cBhvr rctx="PPT">
                                        <p:cTn id="23" dur="indefinite"/>
                                        <p:tgtEl>
                                          <p:spTgt spid="228"/>
                                        </p:tgtEl>
                                        <p:attrNameLst>
                                          <p:attrName>style.opacity</p:attrName>
                                        </p:attrNameLst>
                                      </p:cBhvr>
                                      <p:to>
                                        <p:strVal val="0.5"/>
                                      </p:to>
                                    </p:set>
                                    <p:animEffect filter="image" prLst="opacity: 0.5">
                                      <p:cBhvr rctx="IE">
                                        <p:cTn id="24" dur="indefinite"/>
                                        <p:tgtEl>
                                          <p:spTgt spid="228"/>
                                        </p:tgtEl>
                                      </p:cBhvr>
                                    </p:animEffect>
                                  </p:childTnLst>
                                </p:cTn>
                              </p:par>
                              <p:par>
                                <p:cTn id="25" presetID="9" presetClass="emph" presetSubtype="0" nodeType="withEffect">
                                  <p:stCondLst>
                                    <p:cond delay="0"/>
                                  </p:stCondLst>
                                  <p:childTnLst>
                                    <p:set>
                                      <p:cBhvr rctx="PPT">
                                        <p:cTn id="26" dur="indefinite"/>
                                        <p:tgtEl>
                                          <p:spTgt spid="242"/>
                                        </p:tgtEl>
                                        <p:attrNameLst>
                                          <p:attrName>style.opacity</p:attrName>
                                        </p:attrNameLst>
                                      </p:cBhvr>
                                      <p:to>
                                        <p:strVal val="0.5"/>
                                      </p:to>
                                    </p:set>
                                    <p:animEffect filter="image" prLst="opacity: 0.5">
                                      <p:cBhvr rctx="IE">
                                        <p:cTn id="27" dur="indefinite"/>
                                        <p:tgtEl>
                                          <p:spTgt spid="242"/>
                                        </p:tgtEl>
                                      </p:cBhvr>
                                    </p:animEffect>
                                  </p:childTnLst>
                                </p:cTn>
                              </p:par>
                              <p:par>
                                <p:cTn id="28" presetID="9" presetClass="emph" presetSubtype="0" nodeType="withEffect">
                                  <p:stCondLst>
                                    <p:cond delay="0"/>
                                  </p:stCondLst>
                                  <p:childTnLst>
                                    <p:set>
                                      <p:cBhvr rctx="PPT">
                                        <p:cTn id="29" dur="indefinite"/>
                                        <p:tgtEl>
                                          <p:spTgt spid="235"/>
                                        </p:tgtEl>
                                        <p:attrNameLst>
                                          <p:attrName>style.opacity</p:attrName>
                                        </p:attrNameLst>
                                      </p:cBhvr>
                                      <p:to>
                                        <p:strVal val="0.5"/>
                                      </p:to>
                                    </p:set>
                                    <p:animEffect filter="image" prLst="opacity: 0.5">
                                      <p:cBhvr rctx="IE">
                                        <p:cTn id="30" dur="indefinite"/>
                                        <p:tgtEl>
                                          <p:spTgt spid="235"/>
                                        </p:tgtEl>
                                      </p:cBhvr>
                                    </p:animEffect>
                                  </p:childTnLst>
                                </p:cTn>
                              </p:par>
                              <p:par>
                                <p:cTn id="31" presetID="1" presetClass="exit" presetSubtype="0" fill="hold" nodeType="withEffect">
                                  <p:stCondLst>
                                    <p:cond delay="0"/>
                                  </p:stCondLst>
                                  <p:childTnLst>
                                    <p:set>
                                      <p:cBhvr>
                                        <p:cTn id="32" dur="1" fill="hold">
                                          <p:stCondLst>
                                            <p:cond delay="0"/>
                                          </p:stCondLst>
                                        </p:cTn>
                                        <p:tgtEl>
                                          <p:spTgt spid="25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8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7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8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2.9"/>
</p:tagLst>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plpreso">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arm-pptx_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4.xml><?xml version="1.0" encoding="utf-8"?>
<a:theme xmlns:a="http://schemas.openxmlformats.org/drawingml/2006/main" name="1_charm-pptx_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172</TotalTime>
  <Words>3338</Words>
  <Application>Microsoft Macintosh PowerPoint</Application>
  <PresentationFormat>On-screen Show (4:3)</PresentationFormat>
  <Paragraphs>692</Paragraphs>
  <Slides>70</Slides>
  <Notes>18</Notes>
  <HiddenSlides>10</HiddenSlides>
  <MMClips>2</MMClips>
  <ScaleCrop>false</ScaleCrop>
  <HeadingPairs>
    <vt:vector size="4" baseType="variant">
      <vt:variant>
        <vt:lpstr>Theme</vt:lpstr>
      </vt:variant>
      <vt:variant>
        <vt:i4>4</vt:i4>
      </vt:variant>
      <vt:variant>
        <vt:lpstr>Slide Titles</vt:lpstr>
      </vt:variant>
      <vt:variant>
        <vt:i4>70</vt:i4>
      </vt:variant>
    </vt:vector>
  </HeadingPairs>
  <TitlesOfParts>
    <vt:vector size="74" baseType="lpstr">
      <vt:lpstr>1_Office Theme</vt:lpstr>
      <vt:lpstr>pplpreso</vt:lpstr>
      <vt:lpstr>charm-pptx_theme</vt:lpstr>
      <vt:lpstr>1_charm-pptx_theme</vt:lpstr>
      <vt:lpstr>Charm++  Motivations and Basic Ideas</vt:lpstr>
      <vt:lpstr>Challenges in Parallel Programming</vt:lpstr>
      <vt:lpstr>What is Charm++?</vt:lpstr>
      <vt:lpstr>Overdecomposition</vt:lpstr>
      <vt:lpstr>Different kinds of units</vt:lpstr>
      <vt:lpstr>Migratability</vt:lpstr>
      <vt:lpstr>Asynchrony: Message-Driven Execution</vt:lpstr>
      <vt:lpstr>Realization of this model in Charm++</vt:lpstr>
      <vt:lpstr>PowerPoint Presentation</vt:lpstr>
      <vt:lpstr>Message-driven Execution</vt:lpstr>
      <vt:lpstr>PowerPoint Presentation</vt:lpstr>
      <vt:lpstr>PowerPoint Presentation</vt:lpstr>
      <vt:lpstr>PowerPoint Presentation</vt:lpstr>
      <vt:lpstr>Empowering the RTS</vt:lpstr>
      <vt:lpstr>Charm++ Benefits</vt:lpstr>
      <vt:lpstr>Charm++ Benefits</vt:lpstr>
      <vt:lpstr>Utility for Multi-cores, Many-cores, Accelerators:</vt:lpstr>
      <vt:lpstr>Impact on communication</vt:lpstr>
      <vt:lpstr>Impact on communication</vt:lpstr>
      <vt:lpstr>Decomposition Challenges</vt:lpstr>
      <vt:lpstr>Decomposition Independent of numCores</vt:lpstr>
      <vt:lpstr>Compositionality</vt:lpstr>
      <vt:lpstr>PowerPoint Presentation</vt:lpstr>
      <vt:lpstr>PowerPoint Presentation</vt:lpstr>
      <vt:lpstr>PowerPoint Presentation</vt:lpstr>
      <vt:lpstr>So, What is Charm++?</vt:lpstr>
      <vt:lpstr>So, What is Charm++?</vt:lpstr>
      <vt:lpstr>Charm++ Applications  as case studies</vt:lpstr>
      <vt:lpstr>Charm++ and CSE Applications</vt:lpstr>
      <vt:lpstr>Grainsize</vt:lpstr>
      <vt:lpstr>Crack Propagation</vt:lpstr>
      <vt:lpstr>PowerPoint Presentation</vt:lpstr>
      <vt:lpstr>Grainsize in a common setting</vt:lpstr>
      <vt:lpstr>Rules of thumb for grainsize</vt:lpstr>
      <vt:lpstr>Grainsize: Weather Forecasting in BRAMS</vt:lpstr>
      <vt:lpstr>Baseline: 64 objects</vt:lpstr>
      <vt:lpstr>Over-decomposition: 1024 objects </vt:lpstr>
      <vt:lpstr>With Load Balancing: 1024 objects</vt:lpstr>
      <vt:lpstr>NAMD: Biomolecular Simulations</vt:lpstr>
      <vt:lpstr>Parallelization using Charm++</vt:lpstr>
      <vt:lpstr>Grainsize example: NAMD</vt:lpstr>
      <vt:lpstr>NAMD strong scaling on Titan Cray XK7, Blue Waters Cray XE6, and Mira IBM Blue Gene/Q for 21M and 224M atom benchmarks</vt:lpstr>
      <vt:lpstr>ChaNGa: Parallel Gravity</vt:lpstr>
      <vt:lpstr>ChaNGa : a recent result</vt:lpstr>
      <vt:lpstr>Episimdemics</vt:lpstr>
      <vt:lpstr>PowerPoint Presentation</vt:lpstr>
      <vt:lpstr>PowerPoint Presentation</vt:lpstr>
      <vt:lpstr>PowerPoint Presentation</vt:lpstr>
      <vt:lpstr>OpenAtom: On the fly ab initio molecular dynamics on the ground state surface with instantaneous GW-BSE level spectra</vt:lpstr>
      <vt:lpstr>PowerPoint Presentation</vt:lpstr>
      <vt:lpstr>Decomposition and Computation Flow</vt:lpstr>
      <vt:lpstr>Topology Aware Mapping of Objects</vt:lpstr>
      <vt:lpstr>Improvements by topological aware mapping of computation to processors</vt:lpstr>
      <vt:lpstr>OpenAtom Performance Sampler</vt:lpstr>
      <vt:lpstr>Impact of mapping on Blue Waters: up to 32% improvement</vt:lpstr>
      <vt:lpstr>MiniApps</vt:lpstr>
      <vt:lpstr>More MiniApps</vt:lpstr>
      <vt:lpstr>PowerPoint Presentation</vt:lpstr>
      <vt:lpstr>Where are Exascale Issues?</vt:lpstr>
      <vt:lpstr>Relevance to Exascale</vt:lpstr>
      <vt:lpstr>Path Integral Performance</vt:lpstr>
      <vt:lpstr>Fault Tolerance in Charm++/AMPI</vt:lpstr>
      <vt:lpstr>PowerPoint Presentation</vt:lpstr>
      <vt:lpstr>PowerPoint Presentation</vt:lpstr>
      <vt:lpstr>Saving Cooling Energy</vt:lpstr>
      <vt:lpstr>PARM:Power Aware Resource Manager</vt:lpstr>
      <vt:lpstr>Charm++ interoperates with MPI</vt:lpstr>
      <vt:lpstr>Summary</vt:lpstr>
      <vt:lpstr>Hello World Example</vt:lpstr>
      <vt:lpstr>Hello World Example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Charm++  Motivations and Basic Ideas</dc:title>
  <dc:creator>Michael Robson</dc:creator>
  <cp:lastModifiedBy>Michael Robson</cp:lastModifiedBy>
  <cp:revision>18</cp:revision>
  <dcterms:created xsi:type="dcterms:W3CDTF">2016-08-22T20:19:20Z</dcterms:created>
  <dcterms:modified xsi:type="dcterms:W3CDTF">2016-08-23T21:23:34Z</dcterms:modified>
</cp:coreProperties>
</file>